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sldIdLst>
    <p:sldId id="292" r:id="rId2"/>
    <p:sldId id="312" r:id="rId3"/>
    <p:sldId id="262" r:id="rId4"/>
    <p:sldId id="314" r:id="rId5"/>
    <p:sldId id="315" r:id="rId6"/>
    <p:sldId id="295" r:id="rId7"/>
    <p:sldId id="288" r:id="rId8"/>
    <p:sldId id="289" r:id="rId9"/>
    <p:sldId id="286" r:id="rId10"/>
    <p:sldId id="287" r:id="rId11"/>
    <p:sldId id="290" r:id="rId12"/>
    <p:sldId id="291" r:id="rId13"/>
    <p:sldId id="296" r:id="rId14"/>
    <p:sldId id="293" r:id="rId15"/>
    <p:sldId id="294" r:id="rId16"/>
    <p:sldId id="305" r:id="rId17"/>
    <p:sldId id="297" r:id="rId18"/>
    <p:sldId id="300" r:id="rId19"/>
    <p:sldId id="301" r:id="rId20"/>
    <p:sldId id="302" r:id="rId21"/>
    <p:sldId id="298" r:id="rId22"/>
    <p:sldId id="304" r:id="rId23"/>
    <p:sldId id="311" r:id="rId24"/>
    <p:sldId id="310" r:id="rId25"/>
    <p:sldId id="309" r:id="rId26"/>
    <p:sldId id="323" r:id="rId27"/>
    <p:sldId id="299" r:id="rId28"/>
    <p:sldId id="322" r:id="rId29"/>
    <p:sldId id="316" r:id="rId30"/>
    <p:sldId id="336" r:id="rId31"/>
    <p:sldId id="333" r:id="rId32"/>
    <p:sldId id="334" r:id="rId33"/>
    <p:sldId id="317" r:id="rId34"/>
    <p:sldId id="318" r:id="rId35"/>
    <p:sldId id="319" r:id="rId36"/>
    <p:sldId id="320" r:id="rId37"/>
    <p:sldId id="321" r:id="rId38"/>
    <p:sldId id="324" r:id="rId39"/>
    <p:sldId id="325" r:id="rId40"/>
    <p:sldId id="326" r:id="rId41"/>
    <p:sldId id="327" r:id="rId42"/>
    <p:sldId id="330" r:id="rId43"/>
    <p:sldId id="331" r:id="rId44"/>
    <p:sldId id="332" r:id="rId4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033"/>
    <p:restoredTop sz="94674"/>
  </p:normalViewPr>
  <p:slideViewPr>
    <p:cSldViewPr snapToGrid="0" snapToObjects="1">
      <p:cViewPr>
        <p:scale>
          <a:sx n="124" d="100"/>
          <a:sy n="124" d="100"/>
        </p:scale>
        <p:origin x="144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32422-701D-194D-9FB0-83FE44B54C26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D9B3D-2B79-DF41-996E-605CAF18404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76286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7D5D0E-09CF-D342-B583-6E615AC2E1CB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0641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52450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9734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00161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27245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7021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10631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66086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7779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4242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6534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34931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9440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6935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4919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1500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1070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09C16-C95C-3245-8866-72AB6AA54F63}" type="datetimeFigureOut">
              <a:rPr kumimoji="1" lang="ko-KR" altLang="en-US" smtClean="0"/>
              <a:t>2018. 12. 13.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3353369-6B10-A445-A911-DEE9E4D755A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105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ensorflowkorea.gitbooks.io/tensorflow-kr/content/g3doc/api_docs/python/client.html#Session.run" TargetMode="External"/><Relationship Id="rId2" Type="http://schemas.openxmlformats.org/officeDocument/2006/relationships/hyperlink" Target="https://tensorflowkorea.gitbooks.io/tensorflow-kr/content/g3doc/api_docs/python/client.html#Sess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nsorflowkorea.gitbooks.io/tensorflow-kr/content/g3doc/api_docs/python/framework.html#Operation.run" TargetMode="External"/><Relationship Id="rId4" Type="http://schemas.openxmlformats.org/officeDocument/2006/relationships/hyperlink" Target="https://tensorflowkorea.gitbooks.io/tensorflow-kr/content/g3doc/api_docs/python/framework.html#Tensor.eva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EEA0D-18F7-B34A-9F45-BBCCEEC975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Python </a:t>
            </a:r>
            <a:r>
              <a:rPr kumimoji="1" lang="ko-KR" altLang="en-US" dirty="0"/>
              <a:t>수업 </a:t>
            </a:r>
            <a:r>
              <a:rPr kumimoji="1" lang="en-US" altLang="ko-KR" dirty="0"/>
              <a:t>4</a:t>
            </a:r>
            <a:r>
              <a:rPr kumimoji="1" lang="ko-KR" altLang="en-US" dirty="0" err="1"/>
              <a:t>회차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6394D9-323C-7642-9BA0-B188478EE0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818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F5CC54-D33E-1940-98E5-05406F567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Feed dictionary</a:t>
            </a:r>
            <a:endParaRPr kumimoji="1"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C7846A5-201A-A54C-92E1-2E3B9950E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altLang="ko-KR" dirty="0"/>
              <a:t>import </a:t>
            </a:r>
            <a:r>
              <a:rPr lang="en-US" altLang="ko-KR" dirty="0" err="1"/>
              <a:t>tensorflow</a:t>
            </a:r>
            <a:r>
              <a:rPr lang="en-US" altLang="ko-KR" dirty="0"/>
              <a:t> as </a:t>
            </a:r>
            <a:r>
              <a:rPr lang="en-US" altLang="ko-KR" dirty="0" err="1"/>
              <a:t>tf</a:t>
            </a:r>
            <a:endParaRPr lang="en-US" altLang="ko-KR" dirty="0"/>
          </a:p>
          <a:p>
            <a:pPr marL="0" indent="0" fontAlgn="base">
              <a:buNone/>
            </a:pPr>
            <a:r>
              <a:rPr lang="en-US" altLang="ko-KR" dirty="0"/>
              <a:t> </a:t>
            </a:r>
          </a:p>
          <a:p>
            <a:pPr marL="0" indent="0" fontAlgn="base">
              <a:buNone/>
            </a:pPr>
            <a:r>
              <a:rPr lang="en-US" altLang="ko-KR" dirty="0"/>
              <a:t>a = </a:t>
            </a:r>
            <a:r>
              <a:rPr lang="en-US" altLang="ko-KR" dirty="0" err="1"/>
              <a:t>tf.constant</a:t>
            </a:r>
            <a:r>
              <a:rPr lang="en-US" altLang="ko-KR" dirty="0"/>
              <a:t>(5,name='</a:t>
            </a:r>
            <a:r>
              <a:rPr lang="en-US" altLang="ko-KR" dirty="0" err="1"/>
              <a:t>input_a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b = </a:t>
            </a:r>
            <a:r>
              <a:rPr lang="en-US" altLang="ko-KR" dirty="0" err="1"/>
              <a:t>tf.constant</a:t>
            </a:r>
            <a:r>
              <a:rPr lang="en-US" altLang="ko-KR" dirty="0"/>
              <a:t>(7,name='</a:t>
            </a:r>
            <a:r>
              <a:rPr lang="en-US" altLang="ko-KR" dirty="0" err="1"/>
              <a:t>input_b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 </a:t>
            </a:r>
          </a:p>
          <a:p>
            <a:pPr marL="0" indent="0" fontAlgn="base">
              <a:buNone/>
            </a:pPr>
            <a:r>
              <a:rPr lang="en-US" altLang="ko-KR" dirty="0"/>
              <a:t>c = </a:t>
            </a:r>
            <a:r>
              <a:rPr lang="en-US" altLang="ko-KR" dirty="0" err="1"/>
              <a:t>tf.multiply</a:t>
            </a:r>
            <a:r>
              <a:rPr lang="en-US" altLang="ko-KR" dirty="0"/>
              <a:t>(</a:t>
            </a:r>
            <a:r>
              <a:rPr lang="en-US" altLang="ko-KR" dirty="0" err="1"/>
              <a:t>a,b,name</a:t>
            </a:r>
            <a:r>
              <a:rPr lang="en-US" altLang="ko-KR" dirty="0"/>
              <a:t>='</a:t>
            </a:r>
            <a:r>
              <a:rPr lang="en-US" altLang="ko-KR" dirty="0" err="1"/>
              <a:t>mul_c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d = </a:t>
            </a:r>
            <a:r>
              <a:rPr lang="en-US" altLang="ko-KR" dirty="0" err="1"/>
              <a:t>tf.add</a:t>
            </a:r>
            <a:r>
              <a:rPr lang="en-US" altLang="ko-KR" dirty="0"/>
              <a:t>(</a:t>
            </a:r>
            <a:r>
              <a:rPr lang="en-US" altLang="ko-KR" dirty="0" err="1"/>
              <a:t>a,b,name</a:t>
            </a:r>
            <a:r>
              <a:rPr lang="en-US" altLang="ko-KR" dirty="0"/>
              <a:t>='</a:t>
            </a:r>
            <a:r>
              <a:rPr lang="en-US" altLang="ko-KR" dirty="0" err="1"/>
              <a:t>add_d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e = </a:t>
            </a:r>
            <a:r>
              <a:rPr lang="en-US" altLang="ko-KR" dirty="0" err="1"/>
              <a:t>tf.add</a:t>
            </a:r>
            <a:r>
              <a:rPr lang="en-US" altLang="ko-KR" dirty="0"/>
              <a:t>(</a:t>
            </a:r>
            <a:r>
              <a:rPr lang="en-US" altLang="ko-KR" dirty="0" err="1"/>
              <a:t>c,d,name</a:t>
            </a:r>
            <a:r>
              <a:rPr lang="en-US" altLang="ko-KR" dirty="0"/>
              <a:t>='</a:t>
            </a:r>
            <a:r>
              <a:rPr lang="en-US" altLang="ko-KR" dirty="0" err="1"/>
              <a:t>add_e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 </a:t>
            </a:r>
          </a:p>
          <a:p>
            <a:pPr marL="0" indent="0" fontAlgn="base">
              <a:buNone/>
            </a:pPr>
            <a:r>
              <a:rPr lang="en-US" altLang="ko-KR" dirty="0" err="1"/>
              <a:t>sess</a:t>
            </a:r>
            <a:r>
              <a:rPr lang="en-US" altLang="ko-KR" dirty="0"/>
              <a:t> = </a:t>
            </a:r>
            <a:r>
              <a:rPr lang="en-US" altLang="ko-KR" dirty="0" err="1"/>
              <a:t>tf.Session</a:t>
            </a:r>
            <a:r>
              <a:rPr lang="en-US" altLang="ko-KR" dirty="0"/>
              <a:t>()</a:t>
            </a:r>
          </a:p>
          <a:p>
            <a:pPr marL="0" indent="0" fontAlgn="base">
              <a:buNone/>
            </a:pPr>
            <a:r>
              <a:rPr lang="en-US" altLang="ko-KR" dirty="0">
                <a:solidFill>
                  <a:srgbClr val="FF0000"/>
                </a:solidFill>
              </a:rPr>
              <a:t>print(</a:t>
            </a:r>
            <a:r>
              <a:rPr lang="en-US" altLang="ko-KR" dirty="0" err="1">
                <a:solidFill>
                  <a:srgbClr val="FF0000"/>
                </a:solidFill>
              </a:rPr>
              <a:t>sess.run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e,feed_dict</a:t>
            </a:r>
            <a:r>
              <a:rPr lang="en-US" altLang="ko-KR" dirty="0">
                <a:solidFill>
                  <a:srgbClr val="FF0000"/>
                </a:solidFill>
              </a:rPr>
              <a:t>={a:10}))</a:t>
            </a:r>
          </a:p>
          <a:p>
            <a:pPr marL="0" indent="0">
              <a:buNone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2548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D77E25-9120-CB41-98EB-EB1D31F88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문제 제기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0B99A2-124A-BC4F-BB31-B3FD230D6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8109"/>
            <a:ext cx="8596668" cy="4613254"/>
          </a:xfrm>
        </p:spPr>
        <p:txBody>
          <a:bodyPr>
            <a:normAutofit/>
          </a:bodyPr>
          <a:lstStyle/>
          <a:p>
            <a:r>
              <a:rPr lang="ko-KR" altLang="en-US" dirty="0"/>
              <a:t>위의 예제를 </a:t>
            </a:r>
            <a:r>
              <a:rPr lang="ko-KR" altLang="en-US" dirty="0" err="1"/>
              <a:t>잘보면</a:t>
            </a:r>
            <a:r>
              <a:rPr lang="ko-KR" altLang="en-US" dirty="0"/>
              <a:t> 알겠지만 만약 값을 </a:t>
            </a:r>
            <a:r>
              <a:rPr lang="en-US" altLang="ko-KR" dirty="0"/>
              <a:t>Feed Dictionary</a:t>
            </a:r>
            <a:r>
              <a:rPr lang="ko-KR" altLang="en-US" dirty="0" err="1"/>
              <a:t>를</a:t>
            </a:r>
            <a:r>
              <a:rPr lang="ko-KR" altLang="en-US" dirty="0"/>
              <a:t> 사용한다면 위처럼 값을 </a:t>
            </a:r>
            <a:r>
              <a:rPr lang="ko-KR" altLang="en-US" dirty="0" err="1"/>
              <a:t>지정해주는건</a:t>
            </a:r>
            <a:r>
              <a:rPr lang="ko-KR" altLang="en-US" dirty="0"/>
              <a:t> 무의미하다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어짜피</a:t>
            </a:r>
            <a:r>
              <a:rPr lang="ko-KR" altLang="en-US" dirty="0"/>
              <a:t> 뒤에 값을 </a:t>
            </a:r>
            <a:r>
              <a:rPr lang="ko-KR" altLang="en-US" dirty="0" err="1"/>
              <a:t>입력받는데</a:t>
            </a:r>
            <a:r>
              <a:rPr lang="ko-KR" altLang="en-US" dirty="0"/>
              <a:t> 앞에 </a:t>
            </a:r>
            <a:r>
              <a:rPr lang="ko-KR" altLang="en-US" dirty="0" err="1"/>
              <a:t>뭐하러</a:t>
            </a:r>
            <a:r>
              <a:rPr lang="ko-KR" altLang="en-US" dirty="0"/>
              <a:t> 값을 선언하는가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이렇게 뒤에 값을 받아서 집어넣기만 하는 값이 있다면</a:t>
            </a:r>
            <a:r>
              <a:rPr lang="en-US" altLang="ko-KR" dirty="0"/>
              <a:t>(</a:t>
            </a:r>
            <a:r>
              <a:rPr lang="ko-KR" altLang="en-US" dirty="0"/>
              <a:t>즉 </a:t>
            </a:r>
            <a:r>
              <a:rPr lang="en-US" altLang="ko-KR" dirty="0"/>
              <a:t>input</a:t>
            </a:r>
            <a:r>
              <a:rPr lang="ko-KR" altLang="en-US" dirty="0" err="1"/>
              <a:t>으로만</a:t>
            </a:r>
            <a:r>
              <a:rPr lang="ko-KR" altLang="en-US" dirty="0"/>
              <a:t> 값을 받는다면</a:t>
            </a:r>
            <a:r>
              <a:rPr lang="en-US" altLang="ko-KR" dirty="0"/>
              <a:t>)</a:t>
            </a:r>
            <a:r>
              <a:rPr lang="ko-KR" altLang="en-US" dirty="0"/>
              <a:t> 굳이 노드에 값을 선언할 필요가 없다는 </a:t>
            </a:r>
            <a:r>
              <a:rPr lang="ko-KR" altLang="en-US" dirty="0" err="1"/>
              <a:t>뜻이된다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이런 경우 </a:t>
            </a:r>
            <a:r>
              <a:rPr lang="ko-KR" altLang="en-US" dirty="0">
                <a:solidFill>
                  <a:srgbClr val="FF0000"/>
                </a:solidFill>
              </a:rPr>
              <a:t>값을 비워두고 </a:t>
            </a:r>
            <a:r>
              <a:rPr lang="en-US" altLang="ko-KR" dirty="0">
                <a:solidFill>
                  <a:srgbClr val="FF0000"/>
                </a:solidFill>
              </a:rPr>
              <a:t>input</a:t>
            </a:r>
            <a:r>
              <a:rPr lang="ko-KR" altLang="en-US" dirty="0">
                <a:solidFill>
                  <a:srgbClr val="FF0000"/>
                </a:solidFill>
              </a:rPr>
              <a:t>받는 데이터라는 것을 명시적으로 선언하는 방법이 </a:t>
            </a:r>
            <a:r>
              <a:rPr lang="ko-KR" altLang="en-US" dirty="0"/>
              <a:t>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그게 바로 </a:t>
            </a:r>
            <a:r>
              <a:rPr lang="en-US" altLang="ko-KR" dirty="0">
                <a:solidFill>
                  <a:srgbClr val="FF0000"/>
                </a:solidFill>
              </a:rPr>
              <a:t>Place Holder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85284FD-5FB3-6845-AB04-7E6136B37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202" y="2023731"/>
            <a:ext cx="17018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067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80CCC3-C8E6-ED4C-B068-AD7C12EF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Placeholder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F4A010-0EAA-5D42-8896-F69994845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altLang="ko-KR" dirty="0"/>
              <a:t>import </a:t>
            </a:r>
            <a:r>
              <a:rPr lang="en-US" altLang="ko-KR" dirty="0" err="1"/>
              <a:t>tensorflow</a:t>
            </a:r>
            <a:r>
              <a:rPr lang="en-US" altLang="ko-KR" dirty="0"/>
              <a:t> as </a:t>
            </a:r>
            <a:r>
              <a:rPr lang="en-US" altLang="ko-KR" dirty="0" err="1"/>
              <a:t>tf</a:t>
            </a:r>
            <a:endParaRPr lang="en-US" altLang="ko-KR" dirty="0"/>
          </a:p>
          <a:p>
            <a:pPr marL="0" indent="0" fontAlgn="base">
              <a:buNone/>
            </a:pPr>
            <a:endParaRPr lang="en-US" altLang="ko-KR" dirty="0"/>
          </a:p>
          <a:p>
            <a:pPr marL="0" indent="0" fontAlgn="base">
              <a:buNone/>
            </a:pPr>
            <a:r>
              <a:rPr lang="en-US" altLang="ko-KR" dirty="0">
                <a:solidFill>
                  <a:srgbClr val="FF0000"/>
                </a:solidFill>
              </a:rPr>
              <a:t>a = </a:t>
            </a:r>
            <a:r>
              <a:rPr lang="en-US" altLang="ko-KR" dirty="0" err="1">
                <a:solidFill>
                  <a:srgbClr val="FF0000"/>
                </a:solidFill>
              </a:rPr>
              <a:t>tf.placeholder</a:t>
            </a:r>
            <a:r>
              <a:rPr lang="en-US" altLang="ko-KR" dirty="0">
                <a:solidFill>
                  <a:srgbClr val="FF0000"/>
                </a:solidFill>
              </a:rPr>
              <a:t>(tf.int32,shape=[])</a:t>
            </a:r>
          </a:p>
          <a:p>
            <a:pPr marL="0" indent="0" fontAlgn="base">
              <a:buNone/>
            </a:pPr>
            <a:r>
              <a:rPr lang="en-US" altLang="ko-KR" dirty="0"/>
              <a:t>b = </a:t>
            </a:r>
            <a:r>
              <a:rPr lang="en-US" altLang="ko-KR" dirty="0" err="1"/>
              <a:t>tf.constant</a:t>
            </a:r>
            <a:r>
              <a:rPr lang="en-US" altLang="ko-KR" dirty="0"/>
              <a:t>(7, name='</a:t>
            </a:r>
            <a:r>
              <a:rPr lang="en-US" altLang="ko-KR" dirty="0" err="1"/>
              <a:t>input_b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 </a:t>
            </a:r>
          </a:p>
          <a:p>
            <a:pPr marL="0" indent="0" fontAlgn="base">
              <a:buNone/>
            </a:pPr>
            <a:r>
              <a:rPr lang="en-US" altLang="ko-KR" dirty="0"/>
              <a:t>c = </a:t>
            </a:r>
            <a:r>
              <a:rPr lang="en-US" altLang="ko-KR" dirty="0" err="1"/>
              <a:t>tf.multiply</a:t>
            </a:r>
            <a:r>
              <a:rPr lang="en-US" altLang="ko-KR" dirty="0"/>
              <a:t>(a, b, name='</a:t>
            </a:r>
            <a:r>
              <a:rPr lang="en-US" altLang="ko-KR" dirty="0" err="1"/>
              <a:t>mul_c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d = </a:t>
            </a:r>
            <a:r>
              <a:rPr lang="en-US" altLang="ko-KR" dirty="0" err="1"/>
              <a:t>tf.add</a:t>
            </a:r>
            <a:r>
              <a:rPr lang="en-US" altLang="ko-KR" dirty="0"/>
              <a:t>(a, b, name='</a:t>
            </a:r>
            <a:r>
              <a:rPr lang="en-US" altLang="ko-KR" dirty="0" err="1"/>
              <a:t>add_d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e = </a:t>
            </a:r>
            <a:r>
              <a:rPr lang="en-US" altLang="ko-KR" dirty="0" err="1"/>
              <a:t>tf.add</a:t>
            </a:r>
            <a:r>
              <a:rPr lang="en-US" altLang="ko-KR" dirty="0"/>
              <a:t>(c, d, name='</a:t>
            </a:r>
            <a:r>
              <a:rPr lang="en-US" altLang="ko-KR" dirty="0" err="1"/>
              <a:t>add_e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 </a:t>
            </a:r>
          </a:p>
          <a:p>
            <a:pPr marL="0" indent="0" fontAlgn="base">
              <a:buNone/>
            </a:pPr>
            <a:r>
              <a:rPr lang="en-US" altLang="ko-KR" dirty="0" err="1"/>
              <a:t>sess</a:t>
            </a:r>
            <a:r>
              <a:rPr lang="en-US" altLang="ko-KR" dirty="0"/>
              <a:t> = </a:t>
            </a:r>
            <a:r>
              <a:rPr lang="en-US" altLang="ko-KR" dirty="0" err="1"/>
              <a:t>tf.Session</a:t>
            </a:r>
            <a:r>
              <a:rPr lang="en-US" altLang="ko-KR" dirty="0"/>
              <a:t>()</a:t>
            </a:r>
          </a:p>
          <a:p>
            <a:pPr marL="0" indent="0" fontAlgn="base">
              <a:buNone/>
            </a:pPr>
            <a:r>
              <a:rPr lang="en-US" altLang="ko-KR" dirty="0"/>
              <a:t>print(</a:t>
            </a:r>
            <a:r>
              <a:rPr lang="en-US" altLang="ko-KR" dirty="0" err="1"/>
              <a:t>sess.run</a:t>
            </a:r>
            <a:r>
              <a:rPr lang="en-US" altLang="ko-KR" dirty="0"/>
              <a:t>(e, </a:t>
            </a:r>
            <a:r>
              <a:rPr lang="en-US" altLang="ko-KR" dirty="0" err="1"/>
              <a:t>feed_dict</a:t>
            </a:r>
            <a:r>
              <a:rPr lang="en-US" altLang="ko-KR" dirty="0"/>
              <a:t>={a: 10}))</a:t>
            </a:r>
          </a:p>
          <a:p>
            <a:pPr marL="0" indent="0">
              <a:buNone/>
            </a:pPr>
            <a:endParaRPr kumimoji="1"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F24C4D2-E772-554B-83B3-A2DE2E8A6A9A}"/>
              </a:ext>
            </a:extLst>
          </p:cNvPr>
          <p:cNvSpPr txBox="1">
            <a:spLocks/>
          </p:cNvSpPr>
          <p:nvPr/>
        </p:nvSpPr>
        <p:spPr>
          <a:xfrm>
            <a:off x="677334" y="1477612"/>
            <a:ext cx="8596668" cy="682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나중에 채워질 빈 변수</a:t>
            </a:r>
            <a:r>
              <a:rPr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AFCDFA-8E8F-464D-AE69-757333627143}"/>
              </a:ext>
            </a:extLst>
          </p:cNvPr>
          <p:cNvSpPr txBox="1"/>
          <p:nvPr/>
        </p:nvSpPr>
        <p:spPr>
          <a:xfrm>
            <a:off x="5048659" y="2723745"/>
            <a:ext cx="5301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err="1"/>
              <a:t>tf.placeholder</a:t>
            </a:r>
            <a:r>
              <a:rPr kumimoji="1" lang="en-US" altLang="ko-KR" dirty="0"/>
              <a:t>(tf.int32, shape = [3,None]) </a:t>
            </a:r>
          </a:p>
          <a:p>
            <a:r>
              <a:rPr kumimoji="1" lang="ko-KR" altLang="en-US" dirty="0"/>
              <a:t>과 같이 크기를 확신할 수 없는 경우 </a:t>
            </a:r>
            <a:r>
              <a:rPr kumimoji="1" lang="en-US" altLang="ko-KR" dirty="0"/>
              <a:t>none</a:t>
            </a:r>
            <a:r>
              <a:rPr kumimoji="1" lang="ko-KR" altLang="en-US" dirty="0"/>
              <a:t>을 써주기도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6" name="오른쪽 화살표[R] 5">
            <a:extLst>
              <a:ext uri="{FF2B5EF4-FFF2-40B4-BE49-F238E27FC236}">
                <a16:creationId xmlns:a16="http://schemas.microsoft.com/office/drawing/2014/main" id="{359790E8-2023-6E4E-AA39-AF50E7C446A3}"/>
              </a:ext>
            </a:extLst>
          </p:cNvPr>
          <p:cNvSpPr/>
          <p:nvPr/>
        </p:nvSpPr>
        <p:spPr>
          <a:xfrm>
            <a:off x="4411464" y="2812884"/>
            <a:ext cx="564204" cy="2821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11582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EEA0D-18F7-B34A-9F45-BBCCEEC975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그밖에 알아두면 좋은 것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6394D9-323C-7642-9BA0-B188478EE0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2"/>
            <a:ext cx="7766936" cy="1769200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데이터 </a:t>
            </a:r>
            <a:r>
              <a:rPr kumimoji="1" lang="ko-KR" altLang="en-US" dirty="0" err="1"/>
              <a:t>자료형</a:t>
            </a:r>
            <a:endParaRPr kumimoji="1" lang="en-US" altLang="ko-KR" dirty="0"/>
          </a:p>
          <a:p>
            <a:r>
              <a:rPr kumimoji="1" lang="ko-KR" altLang="en-US" dirty="0"/>
              <a:t>수학 작업</a:t>
            </a:r>
            <a:r>
              <a:rPr kumimoji="1" lang="en-US" altLang="ko-KR" dirty="0"/>
              <a:t>, </a:t>
            </a:r>
            <a:r>
              <a:rPr kumimoji="1" lang="ko-KR" altLang="en-US" dirty="0" err="1"/>
              <a:t>초기화함수</a:t>
            </a:r>
            <a:endParaRPr kumimoji="1" lang="en-US" altLang="ko-KR" dirty="0"/>
          </a:p>
          <a:p>
            <a:r>
              <a:rPr kumimoji="1" lang="en-US" altLang="ko-KR" dirty="0"/>
              <a:t> </a:t>
            </a:r>
            <a:r>
              <a:rPr kumimoji="1" lang="ko-KR" altLang="en-US" dirty="0"/>
              <a:t>디바이스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그래프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세션</a:t>
            </a:r>
            <a:endParaRPr kumimoji="1"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2921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382359-BD2C-4D4D-A26F-C4F5C9D28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데이터 </a:t>
            </a:r>
            <a:r>
              <a:rPr kumimoji="1" lang="ko-KR" altLang="en-US" dirty="0" err="1"/>
              <a:t>자료형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CC9BCB3-A171-E64D-A1F7-C27B278CB0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5044" y="1477612"/>
            <a:ext cx="5673983" cy="4885427"/>
          </a:xfr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EEF172B-0AF0-744C-BEB7-8E26200DE8C3}"/>
              </a:ext>
            </a:extLst>
          </p:cNvPr>
          <p:cNvSpPr txBox="1">
            <a:spLocks/>
          </p:cNvSpPr>
          <p:nvPr/>
        </p:nvSpPr>
        <p:spPr>
          <a:xfrm>
            <a:off x="677334" y="1477612"/>
            <a:ext cx="8596668" cy="682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많다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4168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B7E7CE-C745-4B43-ABAE-771571BFC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수학 작업</a:t>
            </a:r>
            <a:r>
              <a:rPr kumimoji="1" lang="en-US" altLang="ko-KR" dirty="0"/>
              <a:t>(Op)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93B6EC2-95E3-C649-9884-44C23AD91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520" y="2160590"/>
            <a:ext cx="8013700" cy="2451100"/>
          </a:xfr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72FA4112-3171-A148-9997-CA08DF35D588}"/>
              </a:ext>
            </a:extLst>
          </p:cNvPr>
          <p:cNvSpPr txBox="1">
            <a:spLocks/>
          </p:cNvSpPr>
          <p:nvPr/>
        </p:nvSpPr>
        <p:spPr>
          <a:xfrm>
            <a:off x="677334" y="1477612"/>
            <a:ext cx="8596668" cy="682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많다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880547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719BC-06CC-3D4E-B149-1B91C96B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초기화 함수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43F09209-BACC-024C-BD11-AE6FE482D7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0287218"/>
              </p:ext>
            </p:extLst>
          </p:nvPr>
        </p:nvGraphicFramePr>
        <p:xfrm>
          <a:off x="863213" y="1366520"/>
          <a:ext cx="10715068" cy="50991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0257">
                  <a:extLst>
                    <a:ext uri="{9D8B030D-6E8A-4147-A177-3AD203B41FA5}">
                      <a16:colId xmlns:a16="http://schemas.microsoft.com/office/drawing/2014/main" val="2806560435"/>
                    </a:ext>
                  </a:extLst>
                </a:gridCol>
                <a:gridCol w="6054811">
                  <a:extLst>
                    <a:ext uri="{9D8B030D-6E8A-4147-A177-3AD203B41FA5}">
                      <a16:colId xmlns:a16="http://schemas.microsoft.com/office/drawing/2014/main" val="3599374771"/>
                    </a:ext>
                  </a:extLst>
                </a:gridCol>
              </a:tblGrid>
              <a:tr h="46684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텐서플로</a:t>
                      </a:r>
                      <a:r>
                        <a:rPr lang="ko-KR" altLang="en-US" dirty="0"/>
                        <a:t> 연산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33016"/>
                  </a:ext>
                </a:extLst>
              </a:tr>
              <a:tr h="4604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rgbClr val="FF0000"/>
                          </a:solidFill>
                        </a:rPr>
                        <a:t>tf.constant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(value)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Value</a:t>
                      </a:r>
                      <a:r>
                        <a:rPr lang="ko-KR" altLang="en-US" dirty="0"/>
                        <a:t> 값 </a:t>
                      </a:r>
                      <a:r>
                        <a:rPr lang="ko-KR" altLang="en-US" dirty="0" err="1"/>
                        <a:t>으로</a:t>
                      </a:r>
                      <a:r>
                        <a:rPr lang="ko-KR" altLang="en-US" dirty="0"/>
                        <a:t> 채워진 </a:t>
                      </a:r>
                      <a:r>
                        <a:rPr lang="ko-KR" altLang="en-US" dirty="0" err="1"/>
                        <a:t>텐서</a:t>
                      </a:r>
                      <a:r>
                        <a:rPr lang="ko-KR" altLang="en-US" dirty="0"/>
                        <a:t> 생성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9572589"/>
                  </a:ext>
                </a:extLst>
              </a:tr>
              <a:tr h="48829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tf.fill</a:t>
                      </a:r>
                      <a:r>
                        <a:rPr lang="en-US" altLang="ko-KR" dirty="0"/>
                        <a:t>(shape, value)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Shape</a:t>
                      </a:r>
                      <a:r>
                        <a:rPr lang="ko-KR" altLang="en-US" dirty="0"/>
                        <a:t> 형태의 </a:t>
                      </a:r>
                      <a:r>
                        <a:rPr lang="ko-KR" altLang="en-US" dirty="0" err="1"/>
                        <a:t>텐서만들고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value</a:t>
                      </a:r>
                      <a:r>
                        <a:rPr lang="ko-KR" altLang="en-US" dirty="0"/>
                        <a:t> 값으로 초기화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02067"/>
                  </a:ext>
                </a:extLst>
              </a:tr>
              <a:tr h="4604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rgbClr val="FF0000"/>
                          </a:solidFill>
                        </a:rPr>
                        <a:t>tf.zeros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(shape)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Shape</a:t>
                      </a:r>
                      <a:r>
                        <a:rPr lang="ko-KR" altLang="en-US" dirty="0"/>
                        <a:t> 형태의 </a:t>
                      </a:r>
                      <a:r>
                        <a:rPr lang="ko-KR" altLang="en-US" dirty="0" err="1"/>
                        <a:t>텐서</a:t>
                      </a:r>
                      <a:r>
                        <a:rPr lang="ko-KR" altLang="en-US" dirty="0"/>
                        <a:t> 만들고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모든 값 </a:t>
                      </a:r>
                      <a:r>
                        <a:rPr lang="en-US" altLang="ko-KR" dirty="0"/>
                        <a:t>0</a:t>
                      </a:r>
                      <a:r>
                        <a:rPr lang="ko-KR" altLang="en-US" dirty="0" err="1"/>
                        <a:t>으로</a:t>
                      </a:r>
                      <a:r>
                        <a:rPr lang="ko-KR" altLang="en-US" dirty="0"/>
                        <a:t> 초기화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945131"/>
                  </a:ext>
                </a:extLst>
              </a:tr>
              <a:tr h="4604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tf.zeros_like</a:t>
                      </a:r>
                      <a:r>
                        <a:rPr lang="en-US" altLang="ko-KR" dirty="0"/>
                        <a:t>(tensor)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Tensor</a:t>
                      </a:r>
                      <a:r>
                        <a:rPr lang="ko-KR" altLang="en-US" dirty="0"/>
                        <a:t>와 동일한 타입과 형태의 </a:t>
                      </a:r>
                      <a:r>
                        <a:rPr lang="ko-KR" altLang="en-US" dirty="0" err="1"/>
                        <a:t>텐서</a:t>
                      </a:r>
                      <a:r>
                        <a:rPr lang="ko-KR" altLang="en-US" dirty="0"/>
                        <a:t> 만들고 모든 값 </a:t>
                      </a:r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196766"/>
                  </a:ext>
                </a:extLst>
              </a:tr>
              <a:tr h="4604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tf.ones</a:t>
                      </a:r>
                      <a:r>
                        <a:rPr lang="en-US" altLang="ko-KR" dirty="0"/>
                        <a:t>(shape)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Shape</a:t>
                      </a:r>
                      <a:r>
                        <a:rPr lang="ko-KR" altLang="en-US" dirty="0"/>
                        <a:t> 형태의 </a:t>
                      </a:r>
                      <a:r>
                        <a:rPr lang="ko-KR" altLang="en-US" dirty="0" err="1"/>
                        <a:t>텐서</a:t>
                      </a:r>
                      <a:r>
                        <a:rPr lang="ko-KR" altLang="en-US" dirty="0"/>
                        <a:t> 만들고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모든 원소 값 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로 초기화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53077"/>
                  </a:ext>
                </a:extLst>
              </a:tr>
              <a:tr h="4604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tf.ones_like</a:t>
                      </a:r>
                      <a:r>
                        <a:rPr lang="en-US" altLang="ko-KR" dirty="0"/>
                        <a:t>(tensor)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Tensor</a:t>
                      </a:r>
                      <a:r>
                        <a:rPr lang="ko-KR" altLang="en-US" dirty="0"/>
                        <a:t>와 동일한 타입과 형태의 </a:t>
                      </a:r>
                      <a:r>
                        <a:rPr lang="ko-KR" altLang="en-US" dirty="0" err="1"/>
                        <a:t>텐서</a:t>
                      </a:r>
                      <a:r>
                        <a:rPr lang="ko-KR" altLang="en-US" dirty="0"/>
                        <a:t> 만들고 모든 값 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590220"/>
                  </a:ext>
                </a:extLst>
              </a:tr>
              <a:tr h="4604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rgbClr val="FF0000"/>
                          </a:solidFill>
                        </a:rPr>
                        <a:t>tf.random_normal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(shape, mean, </a:t>
                      </a:r>
                      <a:r>
                        <a:rPr lang="en-US" altLang="ko-KR" dirty="0" err="1">
                          <a:solidFill>
                            <a:srgbClr val="FF0000"/>
                          </a:solidFill>
                        </a:rPr>
                        <a:t>stddev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정규분포를 따르는 </a:t>
                      </a:r>
                      <a:r>
                        <a:rPr lang="ko-KR" altLang="en-US" dirty="0" err="1"/>
                        <a:t>난수</a:t>
                      </a:r>
                      <a:r>
                        <a:rPr lang="ko-KR" altLang="en-US" dirty="0"/>
                        <a:t> 생성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2271469"/>
                  </a:ext>
                </a:extLst>
              </a:tr>
              <a:tr h="4604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tf.truncated_normal</a:t>
                      </a:r>
                      <a:r>
                        <a:rPr lang="en-US" altLang="ko-KR" dirty="0"/>
                        <a:t>(shape, mean, </a:t>
                      </a:r>
                      <a:r>
                        <a:rPr lang="en-US" altLang="ko-KR" dirty="0" err="1"/>
                        <a:t>stddev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절단 정규분포 </a:t>
                      </a:r>
                      <a:r>
                        <a:rPr lang="ko-KR" altLang="en-US" dirty="0" err="1"/>
                        <a:t>를</a:t>
                      </a:r>
                      <a:r>
                        <a:rPr lang="ko-KR" altLang="en-US" dirty="0"/>
                        <a:t> 따르는 </a:t>
                      </a:r>
                      <a:r>
                        <a:rPr lang="ko-KR" altLang="en-US" dirty="0" err="1"/>
                        <a:t>난수</a:t>
                      </a:r>
                      <a:r>
                        <a:rPr lang="ko-KR" altLang="en-US" dirty="0"/>
                        <a:t> 생성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269781"/>
                  </a:ext>
                </a:extLst>
              </a:tr>
              <a:tr h="4604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tf.random_uniform</a:t>
                      </a:r>
                      <a:r>
                        <a:rPr lang="en-US" altLang="ko-KR" dirty="0"/>
                        <a:t>(shape, </a:t>
                      </a:r>
                      <a:r>
                        <a:rPr lang="en-US" altLang="ko-KR" dirty="0" err="1"/>
                        <a:t>minval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maxval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Minval</a:t>
                      </a:r>
                      <a:r>
                        <a:rPr lang="ko-KR" altLang="en-US" dirty="0"/>
                        <a:t>이상 </a:t>
                      </a:r>
                      <a:r>
                        <a:rPr lang="en-US" altLang="ko-KR" dirty="0" err="1"/>
                        <a:t>maxval</a:t>
                      </a:r>
                      <a:r>
                        <a:rPr lang="ko-KR" altLang="en-US" dirty="0"/>
                        <a:t> 미만의 균등 분포 값 생성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19668"/>
                  </a:ext>
                </a:extLst>
              </a:tr>
              <a:tr h="4604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tf.random_shuffle</a:t>
                      </a:r>
                      <a:r>
                        <a:rPr lang="en-US" altLang="ko-KR" dirty="0"/>
                        <a:t>(tensor)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첫번째 차원에 따라 </a:t>
                      </a:r>
                      <a:r>
                        <a:rPr lang="ko-KR" altLang="en-US" dirty="0" err="1"/>
                        <a:t>텐서를</a:t>
                      </a:r>
                      <a:r>
                        <a:rPr lang="ko-KR" altLang="en-US" dirty="0"/>
                        <a:t> 무작위로 뒤섞음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4537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8245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03DB80-22BF-EF48-BA9B-986BFDBD7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디바이스</a:t>
            </a:r>
            <a:r>
              <a:rPr kumimoji="1" lang="en-US" altLang="ko-KR" dirty="0"/>
              <a:t>(Device)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BE5FE65-7C44-134C-8DC6-146ACB7B4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522780"/>
            <a:ext cx="8596312" cy="3157052"/>
          </a:xfrm>
        </p:spPr>
      </p:pic>
    </p:spTree>
    <p:extLst>
      <p:ext uri="{BB962C8B-B14F-4D97-AF65-F5344CB8AC3E}">
        <p14:creationId xmlns:p14="http://schemas.microsoft.com/office/powerpoint/2010/main" val="2944332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ADBA01-8452-944C-AD7E-AF4277FF7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세션</a:t>
            </a:r>
            <a:r>
              <a:rPr kumimoji="1" lang="en-US" altLang="ko-KR" dirty="0"/>
              <a:t>(Session)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148DD29-CC34-7843-B553-DA5AAF5262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066" y="1733786"/>
            <a:ext cx="4813300" cy="1917700"/>
          </a:xfrm>
        </p:spPr>
      </p:pic>
    </p:spTree>
    <p:extLst>
      <p:ext uri="{BB962C8B-B14F-4D97-AF65-F5344CB8AC3E}">
        <p14:creationId xmlns:p14="http://schemas.microsoft.com/office/powerpoint/2010/main" val="5137674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0B31F9-34C1-5C49-B541-242110155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대화형 세션</a:t>
            </a:r>
            <a:r>
              <a:rPr kumimoji="1" lang="en-US" altLang="ko-KR" dirty="0"/>
              <a:t>(Interactive session)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B4DCF6-AF50-7C4E-A715-8FFBD696B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지금까지는 </a:t>
            </a:r>
            <a:r>
              <a:rPr lang="en-US" altLang="ko-KR" dirty="0"/>
              <a:t> </a:t>
            </a:r>
            <a:r>
              <a:rPr lang="en-US" altLang="ko-KR" dirty="0">
                <a:hlinkClick r:id="rId2"/>
              </a:rPr>
              <a:t>Session</a:t>
            </a:r>
            <a:r>
              <a:rPr lang="ko-KR" altLang="en-US" dirty="0"/>
              <a:t>을 실행시키고 </a:t>
            </a:r>
            <a:r>
              <a:rPr lang="en-US" altLang="ko-KR" dirty="0">
                <a:hlinkClick r:id="rId3"/>
              </a:rPr>
              <a:t>Session.run()</a:t>
            </a:r>
            <a:r>
              <a:rPr lang="en-US" altLang="ko-KR" dirty="0"/>
              <a:t> </a:t>
            </a:r>
            <a:r>
              <a:rPr lang="ko-KR" altLang="en-US" dirty="0"/>
              <a:t>메서드를 이용해왔다</a:t>
            </a:r>
            <a:r>
              <a:rPr lang="en-US" altLang="ko-KR" dirty="0"/>
              <a:t>.</a:t>
            </a:r>
          </a:p>
          <a:p>
            <a:r>
              <a:rPr kumimoji="1" lang="ko-KR" altLang="en-US" dirty="0"/>
              <a:t>하지만 </a:t>
            </a:r>
            <a:r>
              <a:rPr kumimoji="1" lang="en-US" altLang="ko-KR" dirty="0"/>
              <a:t>python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interpreter</a:t>
            </a:r>
            <a:r>
              <a:rPr kumimoji="1" lang="ko-KR" altLang="en-US" dirty="0"/>
              <a:t> 언어이기에 </a:t>
            </a:r>
            <a:r>
              <a:rPr kumimoji="1" lang="ko-KR" altLang="en-US" dirty="0" err="1"/>
              <a:t>한줄한줄</a:t>
            </a:r>
            <a:r>
              <a:rPr kumimoji="1" lang="ko-KR" altLang="en-US" dirty="0"/>
              <a:t> 치고 바로 </a:t>
            </a:r>
            <a:r>
              <a:rPr kumimoji="1" lang="ko-KR" altLang="en-US" dirty="0" err="1"/>
              <a:t>응답받는</a:t>
            </a:r>
            <a:r>
              <a:rPr kumimoji="1" lang="ko-KR" altLang="en-US" dirty="0"/>
              <a:t> 편의성을 제공한다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따라서 </a:t>
            </a:r>
            <a:r>
              <a:rPr kumimoji="1" lang="en-US" altLang="ko-KR" dirty="0" err="1"/>
              <a:t>jupyter</a:t>
            </a:r>
            <a:r>
              <a:rPr kumimoji="1" lang="ko-KR" altLang="en-US" dirty="0"/>
              <a:t>나 </a:t>
            </a:r>
            <a:r>
              <a:rPr kumimoji="1" lang="en-US" altLang="ko-KR" dirty="0"/>
              <a:t>command console</a:t>
            </a:r>
            <a:r>
              <a:rPr kumimoji="1" lang="ko-KR" altLang="en-US" dirty="0"/>
              <a:t>등을 이용하여 대화형으로 프로그래밍을 하고 </a:t>
            </a:r>
            <a:r>
              <a:rPr kumimoji="1" lang="ko-KR" altLang="en-US" dirty="0" err="1"/>
              <a:t>싶을때</a:t>
            </a:r>
            <a:r>
              <a:rPr kumimoji="1" lang="ko-KR" altLang="en-US" dirty="0"/>
              <a:t> 이용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 err="1"/>
              <a:t>tf.InteractiveSession</a:t>
            </a:r>
            <a:r>
              <a:rPr kumimoji="1" lang="en-US" altLang="ko-KR" dirty="0"/>
              <a:t>()</a:t>
            </a:r>
            <a:r>
              <a:rPr kumimoji="1" lang="ko-KR" altLang="en-US" dirty="0"/>
              <a:t>을 사용해 시작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 err="1"/>
              <a:t>Sess.run</a:t>
            </a:r>
            <a:r>
              <a:rPr kumimoji="1" lang="en-US" altLang="ko-KR" dirty="0"/>
              <a:t>() </a:t>
            </a:r>
            <a:r>
              <a:rPr kumimoji="1" lang="ko-KR" altLang="en-US" dirty="0"/>
              <a:t>대신 </a:t>
            </a:r>
            <a:r>
              <a:rPr lang="en-US" altLang="ko-KR" u="sng" dirty="0">
                <a:hlinkClick r:id="rId4"/>
              </a:rPr>
              <a:t>Tensor.eval()</a:t>
            </a:r>
            <a:r>
              <a:rPr lang="ko-KR" altLang="en-US" u="sng" dirty="0"/>
              <a:t> 와 </a:t>
            </a:r>
            <a:r>
              <a:rPr lang="en-US" altLang="ko-KR" dirty="0">
                <a:hlinkClick r:id="rId5"/>
              </a:rPr>
              <a:t>Operation.run()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이용하자</a:t>
            </a:r>
            <a:r>
              <a:rPr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6779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499CC3-5F15-374B-A330-A991446A8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포함관계표현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D5261-750E-3A44-B54B-6A18F0DA9465}"/>
              </a:ext>
            </a:extLst>
          </p:cNvPr>
          <p:cNvSpPr txBox="1"/>
          <p:nvPr/>
        </p:nvSpPr>
        <p:spPr>
          <a:xfrm>
            <a:off x="4326337" y="3295962"/>
            <a:ext cx="65263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dirty="0"/>
              <a:t>Device &gt; Session&gt; graph &gt; </a:t>
            </a:r>
            <a:r>
              <a:rPr kumimoji="1" lang="ko-KR" altLang="en-US" sz="3200" dirty="0"/>
              <a:t>점</a:t>
            </a:r>
            <a:r>
              <a:rPr kumimoji="1" lang="en-US" altLang="ko-KR" sz="3200" dirty="0"/>
              <a:t>&amp;</a:t>
            </a:r>
            <a:r>
              <a:rPr kumimoji="1" lang="ko-KR" altLang="en-US" sz="3200" dirty="0"/>
              <a:t>선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A9D501-CD11-6840-A523-ABAADEDB8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37" y="1492850"/>
            <a:ext cx="33782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093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8EF3EF-B9F0-9F48-B333-26DD3145C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대화형 세션 예시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C1FF8A7-53FB-5F46-A647-CBD880B66D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75668" y="354622"/>
            <a:ext cx="6830266" cy="6243885"/>
          </a:xfrm>
          <a:prstGeom prst="rect">
            <a:avLst/>
          </a:prstGeom>
        </p:spPr>
      </p:pic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1FADF675-5F52-CE48-B0AA-02FCE3958120}"/>
              </a:ext>
            </a:extLst>
          </p:cNvPr>
          <p:cNvCxnSpPr/>
          <p:nvPr/>
        </p:nvCxnSpPr>
        <p:spPr>
          <a:xfrm>
            <a:off x="5095982" y="1510301"/>
            <a:ext cx="270210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681782AF-F2AD-7E4B-B9F6-BF92096A3833}"/>
              </a:ext>
            </a:extLst>
          </p:cNvPr>
          <p:cNvCxnSpPr/>
          <p:nvPr/>
        </p:nvCxnSpPr>
        <p:spPr>
          <a:xfrm>
            <a:off x="4975668" y="3573694"/>
            <a:ext cx="270210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C3083FF8-C90C-EC4A-A4C1-870C271EDE87}"/>
              </a:ext>
            </a:extLst>
          </p:cNvPr>
          <p:cNvCxnSpPr/>
          <p:nvPr/>
        </p:nvCxnSpPr>
        <p:spPr>
          <a:xfrm>
            <a:off x="4975668" y="5073722"/>
            <a:ext cx="270210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3877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DDA5A-9C6A-3C4B-8155-52293C9D1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그래프</a:t>
            </a:r>
            <a:r>
              <a:rPr kumimoji="1" lang="en-US" altLang="ko-KR" dirty="0"/>
              <a:t>(Graph)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DE2F7CB-EED9-8949-8F5C-114D4B131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6375" y="1556952"/>
            <a:ext cx="8480685" cy="4485074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37959D1-D1B3-3D44-89BC-53D7B22E7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608" y="320703"/>
            <a:ext cx="6890523" cy="636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40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EEA0D-18F7-B34A-9F45-BBCCEEC975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기본은 끝났다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r>
              <a:rPr kumimoji="1" lang="ko-KR" altLang="en-US" dirty="0"/>
              <a:t>본격적으로 짜보자</a:t>
            </a:r>
            <a:r>
              <a:rPr kumimoji="1" lang="en-US" altLang="ko-KR" dirty="0"/>
              <a:t>!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6394D9-323C-7642-9BA0-B188478EE0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7732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70CE82-A9C8-FF43-B826-7E459D22F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오늘의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DA7EF0-5760-1B46-8C2A-B190DD38E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소프트 맥스 </a:t>
            </a:r>
            <a:r>
              <a:rPr kumimoji="1" lang="ko-KR" altLang="en-US" dirty="0" err="1"/>
              <a:t>회귀란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/>
              <a:t>크로스엔트로피 </a:t>
            </a:r>
            <a:r>
              <a:rPr kumimoji="1" lang="ko-KR" altLang="en-US" dirty="0" err="1"/>
              <a:t>손실함수란</a:t>
            </a:r>
            <a:r>
              <a:rPr kumimoji="1" lang="en-US" altLang="ko-KR" dirty="0"/>
              <a:t>?</a:t>
            </a:r>
          </a:p>
          <a:p>
            <a:r>
              <a:rPr kumimoji="1" lang="en-US" altLang="ko-KR" dirty="0" err="1"/>
              <a:t>Mnist</a:t>
            </a:r>
            <a:r>
              <a:rPr kumimoji="1" lang="ko-KR" altLang="en-US" dirty="0"/>
              <a:t>란</a:t>
            </a:r>
            <a:r>
              <a:rPr kumimoji="1" lang="en-US" altLang="ko-KR" dirty="0"/>
              <a:t>?</a:t>
            </a:r>
          </a:p>
          <a:p>
            <a:r>
              <a:rPr kumimoji="1" lang="en-US" altLang="ko-KR" dirty="0" err="1"/>
              <a:t>Mnist</a:t>
            </a:r>
            <a:r>
              <a:rPr kumimoji="1" lang="ko-KR" altLang="en-US" dirty="0"/>
              <a:t>의 </a:t>
            </a:r>
            <a:r>
              <a:rPr kumimoji="1" lang="ko-KR" altLang="en-US" dirty="0" err="1"/>
              <a:t>분류학습</a:t>
            </a:r>
            <a:r>
              <a:rPr kumimoji="1" lang="ko-KR" altLang="en-US" dirty="0"/>
              <a:t> 프로그램 이해하기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49057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71897C-527C-6E47-8826-9F9A2250505E}"/>
              </a:ext>
            </a:extLst>
          </p:cNvPr>
          <p:cNvSpPr txBox="1"/>
          <p:nvPr/>
        </p:nvSpPr>
        <p:spPr>
          <a:xfrm>
            <a:off x="677334" y="1468885"/>
            <a:ext cx="8345554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import </a:t>
            </a:r>
            <a:r>
              <a:rPr kumimoji="1" lang="en-US" altLang="ko-KR" dirty="0" err="1"/>
              <a:t>tensorflow</a:t>
            </a:r>
            <a:r>
              <a:rPr kumimoji="1" lang="en-US" altLang="ko-KR" dirty="0"/>
              <a:t> as </a:t>
            </a:r>
            <a:r>
              <a:rPr kumimoji="1" lang="en-US" altLang="ko-KR" dirty="0" err="1"/>
              <a:t>tf</a:t>
            </a:r>
            <a:endParaRPr kumimoji="1" lang="en-US" altLang="ko-KR" dirty="0"/>
          </a:p>
          <a:p>
            <a:r>
              <a:rPr kumimoji="1" lang="en-US" altLang="ko-KR" dirty="0"/>
              <a:t>from </a:t>
            </a:r>
            <a:r>
              <a:rPr kumimoji="1" lang="en-US" altLang="ko-KR" dirty="0" err="1"/>
              <a:t>tensorflow.examples.tutorials.mnist</a:t>
            </a:r>
            <a:r>
              <a:rPr kumimoji="1" lang="en-US" altLang="ko-KR" dirty="0"/>
              <a:t> import </a:t>
            </a:r>
            <a:r>
              <a:rPr kumimoji="1" lang="en-US" altLang="ko-KR" dirty="0" err="1"/>
              <a:t>input_data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# Dataset loading</a:t>
            </a:r>
          </a:p>
          <a:p>
            <a:r>
              <a:rPr kumimoji="1" lang="en-US" altLang="ko-KR" dirty="0" err="1"/>
              <a:t>mnist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input_data.read_data_sets</a:t>
            </a:r>
            <a:r>
              <a:rPr kumimoji="1" lang="en-US" altLang="ko-KR" dirty="0"/>
              <a:t>("./samples/</a:t>
            </a:r>
            <a:r>
              <a:rPr kumimoji="1" lang="en-US" altLang="ko-KR" dirty="0" err="1"/>
              <a:t>MNIST_data</a:t>
            </a:r>
            <a:r>
              <a:rPr kumimoji="1" lang="en-US" altLang="ko-KR" dirty="0"/>
              <a:t>/", </a:t>
            </a:r>
            <a:r>
              <a:rPr kumimoji="1" lang="en-US" altLang="ko-KR" dirty="0" err="1"/>
              <a:t>one_hot</a:t>
            </a:r>
            <a:r>
              <a:rPr kumimoji="1" lang="en-US" altLang="ko-KR" dirty="0"/>
              <a:t>=True)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# Set up model</a:t>
            </a:r>
          </a:p>
          <a:p>
            <a:r>
              <a:rPr kumimoji="1" lang="en-US" altLang="ko-KR" dirty="0"/>
              <a:t>x = </a:t>
            </a:r>
            <a:r>
              <a:rPr kumimoji="1" lang="en-US" altLang="ko-KR" dirty="0" err="1"/>
              <a:t>tf.placeholder</a:t>
            </a:r>
            <a:r>
              <a:rPr kumimoji="1" lang="en-US" altLang="ko-KR" dirty="0"/>
              <a:t>(tf.float32, [None, 784])</a:t>
            </a:r>
          </a:p>
          <a:p>
            <a:r>
              <a:rPr kumimoji="1" lang="en-US" altLang="ko-KR" dirty="0"/>
              <a:t>W = </a:t>
            </a:r>
            <a:r>
              <a:rPr kumimoji="1" lang="en-US" altLang="ko-KR" dirty="0" err="1"/>
              <a:t>tf.Variable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tf.zeros</a:t>
            </a:r>
            <a:r>
              <a:rPr kumimoji="1" lang="en-US" altLang="ko-KR" dirty="0"/>
              <a:t>([784, 10]))</a:t>
            </a:r>
          </a:p>
          <a:p>
            <a:r>
              <a:rPr kumimoji="1" lang="en-US" altLang="ko-KR" dirty="0"/>
              <a:t>b = </a:t>
            </a:r>
            <a:r>
              <a:rPr kumimoji="1" lang="en-US" altLang="ko-KR" dirty="0" err="1"/>
              <a:t>tf.Variable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tf.zeros</a:t>
            </a:r>
            <a:r>
              <a:rPr kumimoji="1" lang="en-US" altLang="ko-KR" dirty="0"/>
              <a:t>([10]))</a:t>
            </a:r>
          </a:p>
          <a:p>
            <a:r>
              <a:rPr kumimoji="1" lang="en-US" altLang="ko-KR" dirty="0"/>
              <a:t>y = </a:t>
            </a:r>
            <a:r>
              <a:rPr kumimoji="1" lang="en-US" altLang="ko-KR" dirty="0" err="1"/>
              <a:t>tf.nn.softmax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tf.matmul</a:t>
            </a:r>
            <a:r>
              <a:rPr kumimoji="1" lang="en-US" altLang="ko-KR" dirty="0"/>
              <a:t>(x, W) + b)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y_ = </a:t>
            </a:r>
            <a:r>
              <a:rPr kumimoji="1" lang="en-US" altLang="ko-KR" dirty="0" err="1"/>
              <a:t>tf.placeholder</a:t>
            </a:r>
            <a:r>
              <a:rPr kumimoji="1" lang="en-US" altLang="ko-KR" dirty="0"/>
              <a:t>(tf.float32, [None, 10])</a:t>
            </a:r>
          </a:p>
          <a:p>
            <a:endParaRPr kumimoji="1" lang="en-US" altLang="ko-KR" dirty="0"/>
          </a:p>
          <a:p>
            <a:r>
              <a:rPr kumimoji="1" lang="en-US" altLang="ko-KR" dirty="0" err="1"/>
              <a:t>cross_entropy</a:t>
            </a:r>
            <a:r>
              <a:rPr kumimoji="1" lang="en-US" altLang="ko-KR" dirty="0"/>
              <a:t> = -</a:t>
            </a:r>
            <a:r>
              <a:rPr kumimoji="1" lang="en-US" altLang="ko-KR" dirty="0" err="1"/>
              <a:t>tf.reduce_sum</a:t>
            </a:r>
            <a:r>
              <a:rPr kumimoji="1" lang="en-US" altLang="ko-KR" dirty="0"/>
              <a:t>(y_*</a:t>
            </a:r>
            <a:r>
              <a:rPr kumimoji="1" lang="en-US" altLang="ko-KR" dirty="0" err="1"/>
              <a:t>tf.log</a:t>
            </a:r>
            <a:r>
              <a:rPr kumimoji="1" lang="en-US" altLang="ko-KR" dirty="0"/>
              <a:t>(y))</a:t>
            </a:r>
          </a:p>
          <a:p>
            <a:r>
              <a:rPr kumimoji="1" lang="en-US" altLang="ko-KR" dirty="0" err="1"/>
              <a:t>train_step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tf.train.GradientDescentOptimizer</a:t>
            </a:r>
            <a:r>
              <a:rPr kumimoji="1" lang="en-US" altLang="ko-KR" dirty="0"/>
              <a:t>(0.01).minimize(</a:t>
            </a:r>
            <a:r>
              <a:rPr kumimoji="1" lang="en-US" altLang="ko-KR" dirty="0" err="1"/>
              <a:t>cross_entropy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51BAF42F-E9CE-7344-BF3A-7A6782264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kumimoji="1" lang="ko-KR" altLang="en-US" dirty="0"/>
              <a:t>오늘의 목표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아래 코드 이해하기</a:t>
            </a:r>
          </a:p>
        </p:txBody>
      </p:sp>
    </p:spTree>
    <p:extLst>
      <p:ext uri="{BB962C8B-B14F-4D97-AF65-F5344CB8AC3E}">
        <p14:creationId xmlns:p14="http://schemas.microsoft.com/office/powerpoint/2010/main" val="5365459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D16938-4E30-C547-98C1-16AFFC639323}"/>
              </a:ext>
            </a:extLst>
          </p:cNvPr>
          <p:cNvSpPr txBox="1"/>
          <p:nvPr/>
        </p:nvSpPr>
        <p:spPr>
          <a:xfrm>
            <a:off x="1050324" y="1260389"/>
            <a:ext cx="859472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# Session</a:t>
            </a:r>
          </a:p>
          <a:p>
            <a:r>
              <a:rPr kumimoji="1" lang="en-US" altLang="ko-KR" dirty="0" err="1"/>
              <a:t>init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tf.global_variables_initializer</a:t>
            </a:r>
            <a:r>
              <a:rPr kumimoji="1" lang="en-US" altLang="ko-KR" dirty="0"/>
              <a:t>()</a:t>
            </a:r>
          </a:p>
          <a:p>
            <a:endParaRPr kumimoji="1" lang="en-US" altLang="ko-KR" dirty="0"/>
          </a:p>
          <a:p>
            <a:r>
              <a:rPr kumimoji="1" lang="en-US" altLang="ko-KR" dirty="0" err="1"/>
              <a:t>sess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tf.Session</a:t>
            </a:r>
            <a:r>
              <a:rPr kumimoji="1" lang="en-US" altLang="ko-KR" dirty="0"/>
              <a:t>()</a:t>
            </a:r>
          </a:p>
          <a:p>
            <a:r>
              <a:rPr kumimoji="1" lang="en-US" altLang="ko-KR" dirty="0" err="1"/>
              <a:t>sess.run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init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# Learning</a:t>
            </a:r>
          </a:p>
          <a:p>
            <a:r>
              <a:rPr kumimoji="1" lang="en-US" altLang="ko-KR" dirty="0"/>
              <a:t>for </a:t>
            </a:r>
            <a:r>
              <a:rPr kumimoji="1" lang="en-US" altLang="ko-KR" dirty="0" err="1"/>
              <a:t>i</a:t>
            </a:r>
            <a:r>
              <a:rPr kumimoji="1" lang="en-US" altLang="ko-KR" dirty="0"/>
              <a:t> in range(1000):</a:t>
            </a:r>
          </a:p>
          <a:p>
            <a:r>
              <a:rPr kumimoji="1" lang="en-US" altLang="ko-KR" dirty="0"/>
              <a:t>  </a:t>
            </a:r>
            <a:r>
              <a:rPr kumimoji="1" lang="en-US" altLang="ko-KR" dirty="0" err="1"/>
              <a:t>batch_xs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batch_ys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mnist.train.next_batch</a:t>
            </a:r>
            <a:r>
              <a:rPr kumimoji="1" lang="en-US" altLang="ko-KR" dirty="0"/>
              <a:t>(100)</a:t>
            </a:r>
          </a:p>
          <a:p>
            <a:r>
              <a:rPr kumimoji="1" lang="en-US" altLang="ko-KR" dirty="0"/>
              <a:t>  </a:t>
            </a:r>
            <a:r>
              <a:rPr kumimoji="1" lang="en-US" altLang="ko-KR" dirty="0" err="1"/>
              <a:t>sess.run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train_step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feed_dict</a:t>
            </a:r>
            <a:r>
              <a:rPr kumimoji="1" lang="en-US" altLang="ko-KR" dirty="0"/>
              <a:t>={x: </a:t>
            </a:r>
            <a:r>
              <a:rPr kumimoji="1" lang="en-US" altLang="ko-KR" dirty="0" err="1"/>
              <a:t>batch_xs</a:t>
            </a:r>
            <a:r>
              <a:rPr kumimoji="1" lang="en-US" altLang="ko-KR" dirty="0"/>
              <a:t>, y_: </a:t>
            </a:r>
            <a:r>
              <a:rPr kumimoji="1" lang="en-US" altLang="ko-KR" dirty="0" err="1"/>
              <a:t>batch_ys</a:t>
            </a:r>
            <a:r>
              <a:rPr kumimoji="1" lang="en-US" altLang="ko-KR" dirty="0"/>
              <a:t>})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# Validation</a:t>
            </a:r>
          </a:p>
          <a:p>
            <a:r>
              <a:rPr kumimoji="1" lang="en-US" altLang="ko-KR" dirty="0" err="1"/>
              <a:t>correct_prediction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tf.equal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tf.argmax</a:t>
            </a:r>
            <a:r>
              <a:rPr kumimoji="1" lang="en-US" altLang="ko-KR" dirty="0"/>
              <a:t>(y,1), </a:t>
            </a:r>
            <a:r>
              <a:rPr kumimoji="1" lang="en-US" altLang="ko-KR" dirty="0" err="1"/>
              <a:t>tf.argmax</a:t>
            </a:r>
            <a:r>
              <a:rPr kumimoji="1" lang="en-US" altLang="ko-KR" dirty="0"/>
              <a:t>(y_,1))</a:t>
            </a:r>
          </a:p>
          <a:p>
            <a:r>
              <a:rPr kumimoji="1" lang="en-US" altLang="ko-KR" dirty="0"/>
              <a:t>accuracy = </a:t>
            </a:r>
            <a:r>
              <a:rPr kumimoji="1" lang="en-US" altLang="ko-KR" dirty="0" err="1"/>
              <a:t>tf.reduce_mean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tf.cast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correct_prediction</a:t>
            </a:r>
            <a:r>
              <a:rPr kumimoji="1" lang="en-US" altLang="ko-KR" dirty="0"/>
              <a:t>, tf.float32))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# Result should be approximately 91%.</a:t>
            </a:r>
          </a:p>
          <a:p>
            <a:r>
              <a:rPr kumimoji="1" lang="en-US" altLang="ko-KR" dirty="0"/>
              <a:t>print(</a:t>
            </a:r>
            <a:r>
              <a:rPr kumimoji="1" lang="en-US" altLang="ko-KR" dirty="0" err="1"/>
              <a:t>sess.run</a:t>
            </a:r>
            <a:r>
              <a:rPr kumimoji="1" lang="en-US" altLang="ko-KR" dirty="0"/>
              <a:t>(accuracy, </a:t>
            </a:r>
            <a:r>
              <a:rPr kumimoji="1" lang="en-US" altLang="ko-KR" dirty="0" err="1"/>
              <a:t>feed_dict</a:t>
            </a:r>
            <a:r>
              <a:rPr kumimoji="1" lang="en-US" altLang="ko-KR" dirty="0"/>
              <a:t>={x: </a:t>
            </a:r>
            <a:r>
              <a:rPr kumimoji="1" lang="en-US" altLang="ko-KR" dirty="0" err="1"/>
              <a:t>mnist.test.images</a:t>
            </a:r>
            <a:r>
              <a:rPr kumimoji="1" lang="en-US" altLang="ko-KR" dirty="0"/>
              <a:t>, y_: </a:t>
            </a:r>
            <a:r>
              <a:rPr kumimoji="1" lang="en-US" altLang="ko-KR" dirty="0" err="1"/>
              <a:t>mnist.test.labels</a:t>
            </a:r>
            <a:r>
              <a:rPr kumimoji="1" lang="en-US" altLang="ko-KR" dirty="0"/>
              <a:t>}))</a:t>
            </a:r>
            <a:endParaRPr kumimoji="1" lang="ko-KR" altLang="en-US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74901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609FE8-608E-6D46-AAE6-617C9B82F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Regression(</a:t>
            </a:r>
            <a:r>
              <a:rPr kumimoji="1" lang="ko-KR" altLang="en-US" dirty="0"/>
              <a:t>회귀</a:t>
            </a:r>
            <a:r>
              <a:rPr kumimoji="1" lang="en-US" altLang="ko-KR" dirty="0"/>
              <a:t>)</a:t>
            </a:r>
            <a:r>
              <a:rPr kumimoji="1" lang="ko-KR" altLang="en-US" dirty="0"/>
              <a:t> 와 </a:t>
            </a:r>
            <a:r>
              <a:rPr kumimoji="1" lang="en-US" altLang="ko-KR" dirty="0"/>
              <a:t>Classification(</a:t>
            </a:r>
            <a:r>
              <a:rPr kumimoji="1" lang="ko-KR" altLang="en-US" dirty="0"/>
              <a:t>분류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B3533FD-F4C2-2D46-98CF-CAE80F6248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4119" y="2431256"/>
            <a:ext cx="7543800" cy="3340100"/>
          </a:xfrm>
          <a:prstGeom prst="rect">
            <a:avLst/>
          </a:prstGeom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783024F-D02C-2F41-9E93-7A842A21ECAC}"/>
              </a:ext>
            </a:extLst>
          </p:cNvPr>
          <p:cNvSpPr txBox="1">
            <a:spLocks/>
          </p:cNvSpPr>
          <p:nvPr/>
        </p:nvSpPr>
        <p:spPr>
          <a:xfrm>
            <a:off x="677334" y="1544321"/>
            <a:ext cx="8596668" cy="44970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최적의 직선을 회귀로 찾고</a:t>
            </a:r>
            <a:r>
              <a:rPr lang="en-US" altLang="ko-KR" dirty="0"/>
              <a:t>,</a:t>
            </a:r>
            <a:r>
              <a:rPr lang="ko-KR" altLang="en-US" dirty="0"/>
              <a:t> 이를 기준으로 분류를 함</a:t>
            </a:r>
            <a:endParaRPr lang="en-US" altLang="ko-KR" dirty="0"/>
          </a:p>
          <a:p>
            <a:pPr lvl="1"/>
            <a:r>
              <a:rPr lang="ko-KR" altLang="en-US" dirty="0"/>
              <a:t> 아래는 </a:t>
            </a:r>
            <a:r>
              <a:rPr lang="en-US" altLang="ko-KR" dirty="0"/>
              <a:t>logistic regression</a:t>
            </a:r>
            <a:r>
              <a:rPr lang="ko-KR" altLang="en-US" dirty="0"/>
              <a:t>의 예시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329443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7684C0-2B4D-9C4B-A842-758EBCAA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소프트맥스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회귀란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A5A44F-F8C1-934B-AC51-C6C308A5A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4321"/>
            <a:ext cx="8596668" cy="4497042"/>
          </a:xfrm>
        </p:spPr>
        <p:txBody>
          <a:bodyPr/>
          <a:lstStyle/>
          <a:p>
            <a:r>
              <a:rPr lang="ko-KR" altLang="en-US" dirty="0"/>
              <a:t>뉴런의 출력 값을 </a:t>
            </a:r>
            <a:r>
              <a:rPr lang="ko-KR" altLang="en-US" dirty="0" err="1"/>
              <a:t>정규화하는</a:t>
            </a:r>
            <a:r>
              <a:rPr lang="ko-KR" altLang="en-US" dirty="0"/>
              <a:t> 함수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멀티 클래스</a:t>
            </a:r>
            <a:r>
              <a:rPr lang="en-US" altLang="ko-KR" dirty="0"/>
              <a:t>(multi-class) </a:t>
            </a:r>
            <a:r>
              <a:rPr lang="ko-KR" altLang="en-US" dirty="0"/>
              <a:t>분류인 경우 </a:t>
            </a:r>
            <a:r>
              <a:rPr lang="ko-KR" altLang="en-US" dirty="0" err="1"/>
              <a:t>소프트맥스</a:t>
            </a:r>
            <a:r>
              <a:rPr lang="ko-KR" altLang="en-US" dirty="0"/>
              <a:t> 함수를 자주 사용</a:t>
            </a:r>
            <a:r>
              <a:rPr lang="en-US" altLang="ko-KR" dirty="0"/>
              <a:t>.</a:t>
            </a:r>
            <a:endParaRPr kumimoji="1" lang="en-US" altLang="ko-KR" dirty="0"/>
          </a:p>
          <a:p>
            <a:pPr lvl="1"/>
            <a:r>
              <a:rPr lang="ko-KR" altLang="en-US" i="1" dirty="0" err="1"/>
              <a:t>다변량</a:t>
            </a:r>
            <a:r>
              <a:rPr lang="ko-KR" altLang="en-US" i="1" dirty="0"/>
              <a:t> </a:t>
            </a:r>
            <a:r>
              <a:rPr lang="ko-KR" altLang="en-US" i="1" dirty="0" err="1"/>
              <a:t>로지스틱</a:t>
            </a:r>
            <a:endParaRPr kumimoji="1" lang="en-US" altLang="ko-KR" dirty="0"/>
          </a:p>
          <a:p>
            <a:r>
              <a:rPr lang="ko-KR" altLang="en-US" dirty="0"/>
              <a:t>각 </a:t>
            </a:r>
            <a:r>
              <a:rPr lang="ko-KR" altLang="en-US" dirty="0" err="1"/>
              <a:t>분류별로</a:t>
            </a:r>
            <a:r>
              <a:rPr lang="ko-KR" altLang="en-US" dirty="0"/>
              <a:t> 결과 값을 구한 뒤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0~1</a:t>
            </a:r>
            <a:r>
              <a:rPr lang="ko-KR" altLang="en-US" dirty="0"/>
              <a:t> 사이의 값으로 변환해주는 함수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 err="1"/>
              <a:t>확률화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E51A3B3-B2FA-B745-AA50-1488002BC1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96" r="2204" b="23496"/>
          <a:stretch/>
        </p:blipFill>
        <p:spPr>
          <a:xfrm>
            <a:off x="318671" y="3792842"/>
            <a:ext cx="7773558" cy="188258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FBEB8A3-D4FC-F345-A95C-D1D10ED07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229" y="2524740"/>
            <a:ext cx="4099771" cy="37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94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43E32D-2059-3F49-AB35-12DEB5AAF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크로스 엔트로피 </a:t>
            </a:r>
            <a:r>
              <a:rPr kumimoji="1" lang="ko-KR" altLang="en-US" dirty="0" err="1"/>
              <a:t>손실함수란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256878-FA3C-E145-B3FC-0F5B05F16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신경망의 </a:t>
            </a:r>
            <a:r>
              <a:rPr kumimoji="1" lang="ko-KR" altLang="en-US" dirty="0" err="1"/>
              <a:t>손실함수로</a:t>
            </a:r>
            <a:r>
              <a:rPr kumimoji="1" lang="ko-KR" altLang="en-US" dirty="0"/>
              <a:t> 사용되는 함수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손실함수란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모델의 결과 값과 실제 대상 값 사이의 차이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ko-KR" altLang="en-US" dirty="0"/>
              <a:t> 이 간극을 줄이는 과정이 학습이다</a:t>
            </a:r>
            <a:r>
              <a:rPr kumimoji="1" lang="en-US" altLang="ko-KR" dirty="0"/>
              <a:t>.</a:t>
            </a:r>
          </a:p>
          <a:p>
            <a:pPr lvl="1"/>
            <a:endParaRPr kumimoji="1" lang="en-US" altLang="ko-KR" dirty="0"/>
          </a:p>
          <a:p>
            <a:endParaRPr kumimoji="1" lang="en-US" altLang="ko-KR" dirty="0"/>
          </a:p>
          <a:p>
            <a:pPr marL="457200" lvl="1" indent="0">
              <a:buNone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1274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D76D52-9FFC-9B44-BB3D-A4F6B48D6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Mnist</a:t>
            </a:r>
            <a:r>
              <a:rPr kumimoji="1" lang="ko-KR" altLang="en-US" dirty="0"/>
              <a:t>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45C75B-0AC5-144B-AB38-BB8C35C68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머신러닝과</a:t>
            </a:r>
            <a:r>
              <a:rPr lang="ko-KR" altLang="en-US" dirty="0"/>
              <a:t> </a:t>
            </a:r>
            <a:r>
              <a:rPr lang="ko-KR" altLang="en-US" dirty="0" err="1"/>
              <a:t>텐서플로우의</a:t>
            </a:r>
            <a:r>
              <a:rPr lang="ko-KR" altLang="en-US" dirty="0"/>
              <a:t> 기본적인 내용을 연습을 목적으로 하는 </a:t>
            </a:r>
            <a:r>
              <a:rPr lang="ko-KR" altLang="en-US" dirty="0" err="1"/>
              <a:t>튜토리얼용</a:t>
            </a:r>
            <a:r>
              <a:rPr lang="ko-KR" altLang="en-US" dirty="0"/>
              <a:t> 데이터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Tenserflow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통해 쉽게 </a:t>
            </a:r>
            <a:r>
              <a:rPr lang="en-US" altLang="ko-KR" dirty="0"/>
              <a:t>load</a:t>
            </a:r>
            <a:r>
              <a:rPr lang="ko-KR" altLang="en-US" dirty="0"/>
              <a:t>해올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참조 </a:t>
            </a:r>
            <a:r>
              <a:rPr lang="en-US" altLang="ko-KR" dirty="0"/>
              <a:t>https://</a:t>
            </a:r>
            <a:r>
              <a:rPr lang="en-US" altLang="ko-KR" dirty="0" err="1"/>
              <a:t>github.com</a:t>
            </a:r>
            <a:r>
              <a:rPr lang="en-US" altLang="ko-KR" dirty="0"/>
              <a:t>/</a:t>
            </a:r>
            <a:r>
              <a:rPr lang="en-US" altLang="ko-KR" dirty="0" err="1"/>
              <a:t>tensorflow</a:t>
            </a:r>
            <a:r>
              <a:rPr lang="en-US" altLang="ko-KR" dirty="0"/>
              <a:t>/</a:t>
            </a:r>
            <a:r>
              <a:rPr lang="en-US" altLang="ko-KR" dirty="0" err="1"/>
              <a:t>tensorflow</a:t>
            </a:r>
            <a:r>
              <a:rPr lang="en-US" altLang="ko-KR" dirty="0"/>
              <a:t>/tree/master/</a:t>
            </a:r>
            <a:r>
              <a:rPr lang="en-US" altLang="ko-KR" dirty="0" err="1"/>
              <a:t>tensorflow</a:t>
            </a:r>
            <a:r>
              <a:rPr lang="en-US" altLang="ko-KR" dirty="0"/>
              <a:t>/examples/tutorials/</a:t>
            </a:r>
            <a:r>
              <a:rPr lang="en-US" altLang="ko-KR" dirty="0" err="1"/>
              <a:t>mnist</a:t>
            </a:r>
            <a:endParaRPr lang="en-US" altLang="ko-KR" dirty="0"/>
          </a:p>
          <a:p>
            <a:r>
              <a:rPr kumimoji="1" lang="en-US" altLang="ko-KR" dirty="0"/>
              <a:t>28</a:t>
            </a:r>
            <a:r>
              <a:rPr kumimoji="1" lang="ko-KR" altLang="en-US" dirty="0"/>
              <a:t> </a:t>
            </a:r>
            <a:r>
              <a:rPr kumimoji="1" lang="en-US" altLang="ko-KR" dirty="0"/>
              <a:t>X 28(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 </a:t>
            </a:r>
            <a:r>
              <a:rPr kumimoji="1" lang="en-US" altLang="ko-KR" dirty="0"/>
              <a:t>784)</a:t>
            </a:r>
            <a:r>
              <a:rPr kumimoji="1" lang="ko-KR" altLang="en-US" dirty="0"/>
              <a:t> 크기의 </a:t>
            </a:r>
            <a:r>
              <a:rPr kumimoji="1" lang="en-US" altLang="ko-KR" dirty="0"/>
              <a:t>0~9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까지의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손글씨가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numpy</a:t>
            </a:r>
            <a:r>
              <a:rPr kumimoji="1" lang="en-US" altLang="ko-KR" dirty="0"/>
              <a:t> array</a:t>
            </a:r>
            <a:r>
              <a:rPr kumimoji="1" lang="ko-KR" altLang="en-US" dirty="0"/>
              <a:t>로 들어있다</a:t>
            </a:r>
            <a:r>
              <a:rPr kumimoji="1" lang="en-US" altLang="ko-KR" dirty="0"/>
              <a:t>.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6448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5EFFF3-2366-E141-9AEF-2DE70F0B2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머신러닝</a:t>
            </a:r>
            <a:r>
              <a:rPr kumimoji="1" lang="ko-KR" altLang="en-US" dirty="0"/>
              <a:t> 프로그램의 단계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A568E0-299F-F147-8C58-1F3051DA5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구성 단계</a:t>
            </a:r>
            <a:r>
              <a:rPr lang="en-US" altLang="ko-KR" dirty="0"/>
              <a:t>(construction phase)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ko-KR" altLang="en-US" dirty="0"/>
              <a:t>보통 </a:t>
            </a:r>
            <a:r>
              <a:rPr lang="en-US" altLang="ko-KR" dirty="0"/>
              <a:t>graph</a:t>
            </a:r>
            <a:r>
              <a:rPr lang="ko-KR" altLang="en-US" dirty="0" err="1"/>
              <a:t>를</a:t>
            </a:r>
            <a:r>
              <a:rPr lang="ko-KR" altLang="en-US" dirty="0"/>
              <a:t> 조립함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 실행 단계</a:t>
            </a:r>
            <a:r>
              <a:rPr lang="en-US" altLang="ko-KR" dirty="0"/>
              <a:t>(execution phase)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en-US" altLang="ko-KR" dirty="0"/>
              <a:t>session</a:t>
            </a:r>
            <a:r>
              <a:rPr lang="ko-KR" altLang="en-US" dirty="0"/>
              <a:t>을 이용해 </a:t>
            </a:r>
            <a:r>
              <a:rPr lang="en-US" altLang="ko-KR" dirty="0"/>
              <a:t>graph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(op)</a:t>
            </a:r>
            <a:r>
              <a:rPr lang="ko-KR" altLang="en-US" dirty="0"/>
              <a:t>을 실행시키는 단계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r>
              <a:rPr kumimoji="1" lang="en-US" altLang="ko-KR" dirty="0"/>
              <a:t>Ex)</a:t>
            </a:r>
            <a:r>
              <a:rPr lang="ko-KR" altLang="en-US" dirty="0"/>
              <a:t> </a:t>
            </a:r>
            <a:r>
              <a:rPr lang="ko-KR" altLang="en-US" dirty="0" err="1"/>
              <a:t>뉴럴</a:t>
            </a:r>
            <a:r>
              <a:rPr lang="ko-KR" altLang="en-US" dirty="0"/>
              <a:t> 네트워크를 표현하고 학습하는 프로그램</a:t>
            </a:r>
            <a:endParaRPr lang="en-US" altLang="ko-KR" dirty="0"/>
          </a:p>
          <a:p>
            <a:pPr lvl="2"/>
            <a:r>
              <a:rPr lang="ko-KR" altLang="en-US" dirty="0"/>
              <a:t>구성 단계 </a:t>
            </a:r>
            <a:r>
              <a:rPr lang="en-US" altLang="ko-KR" dirty="0"/>
              <a:t>:</a:t>
            </a:r>
            <a:r>
              <a:rPr lang="ko-KR" altLang="en-US" dirty="0"/>
              <a:t>  </a:t>
            </a:r>
            <a:r>
              <a:rPr lang="en-US" altLang="ko-KR" dirty="0"/>
              <a:t>graph</a:t>
            </a:r>
            <a:r>
              <a:rPr lang="ko-KR" altLang="en-US" dirty="0" err="1"/>
              <a:t>를</a:t>
            </a:r>
            <a:r>
              <a:rPr lang="ko-KR" altLang="en-US" dirty="0"/>
              <a:t> 만들기 </a:t>
            </a:r>
            <a:endParaRPr lang="en-US" altLang="ko-KR" dirty="0"/>
          </a:p>
          <a:p>
            <a:pPr lvl="2"/>
            <a:r>
              <a:rPr lang="ko-KR" altLang="en-US" dirty="0"/>
              <a:t>실행 단계 </a:t>
            </a:r>
            <a:r>
              <a:rPr lang="en-US" altLang="ko-KR" dirty="0"/>
              <a:t>:</a:t>
            </a:r>
            <a:r>
              <a:rPr lang="ko-KR" altLang="en-US" dirty="0"/>
              <a:t>  </a:t>
            </a:r>
            <a:r>
              <a:rPr lang="en-US" altLang="ko-KR" dirty="0"/>
              <a:t>graph</a:t>
            </a:r>
            <a:r>
              <a:rPr lang="ko-KR" altLang="en-US" dirty="0"/>
              <a:t>의 훈련용 작업들</a:t>
            </a:r>
            <a:r>
              <a:rPr lang="en-US" altLang="ko-KR" dirty="0"/>
              <a:t>(set of training ops)</a:t>
            </a:r>
            <a:r>
              <a:rPr lang="ko-KR" altLang="en-US" dirty="0"/>
              <a:t>을 반복해서 실행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730890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DB2C1D-C499-8149-85DB-549373650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Mnist</a:t>
            </a:r>
            <a:r>
              <a:rPr kumimoji="1" lang="ko-KR" altLang="en-US" dirty="0"/>
              <a:t> 가져오기</a:t>
            </a:r>
            <a:r>
              <a:rPr kumimoji="1" lang="en-US" altLang="ko-KR" dirty="0"/>
              <a:t>(load)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829943-50BD-D94B-A8C2-8658294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sz="1600" dirty="0"/>
              <a:t>from </a:t>
            </a:r>
            <a:r>
              <a:rPr kumimoji="1" lang="en-US" altLang="ko-KR" sz="1600" dirty="0" err="1"/>
              <a:t>tensorflow.examples.tutorials.mnist</a:t>
            </a:r>
            <a:r>
              <a:rPr kumimoji="1" lang="en-US" altLang="ko-KR" sz="1600" dirty="0"/>
              <a:t> import </a:t>
            </a:r>
            <a:r>
              <a:rPr kumimoji="1" lang="en-US" altLang="ko-KR" sz="1600" dirty="0" err="1"/>
              <a:t>input_data</a:t>
            </a:r>
            <a:endParaRPr kumimoji="1" lang="en-US" altLang="ko-KR" sz="1600" dirty="0"/>
          </a:p>
          <a:p>
            <a:pPr marL="0" indent="0">
              <a:buNone/>
            </a:pPr>
            <a:endParaRPr kumimoji="1" lang="en-US" altLang="ko-KR" sz="1600" dirty="0"/>
          </a:p>
          <a:p>
            <a:pPr marL="0" indent="0">
              <a:buNone/>
            </a:pPr>
            <a:r>
              <a:rPr kumimoji="1" lang="en-US" altLang="ko-KR" sz="1600" dirty="0" err="1"/>
              <a:t>mnist</a:t>
            </a:r>
            <a:r>
              <a:rPr kumimoji="1" lang="en-US" altLang="ko-KR" sz="1600" dirty="0"/>
              <a:t> = </a:t>
            </a:r>
            <a:r>
              <a:rPr kumimoji="1" lang="en-US" altLang="ko-KR" sz="1600" dirty="0" err="1"/>
              <a:t>input_data.read_data_sets</a:t>
            </a:r>
            <a:r>
              <a:rPr kumimoji="1" lang="en-US" altLang="ko-KR" sz="1600" dirty="0"/>
              <a:t>("./samples/</a:t>
            </a:r>
            <a:r>
              <a:rPr kumimoji="1" lang="en-US" altLang="ko-KR" sz="1600" dirty="0" err="1"/>
              <a:t>MNIST_data</a:t>
            </a:r>
            <a:r>
              <a:rPr kumimoji="1" lang="en-US" altLang="ko-KR" sz="1600" dirty="0"/>
              <a:t>/", </a:t>
            </a:r>
            <a:r>
              <a:rPr kumimoji="1" lang="en-US" altLang="ko-KR" sz="1600" dirty="0" err="1"/>
              <a:t>one_hot</a:t>
            </a:r>
            <a:r>
              <a:rPr kumimoji="1" lang="en-US" altLang="ko-KR" sz="1600" dirty="0"/>
              <a:t>=True)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9FFE44-7347-3747-860C-AA76746D0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888" y="3289300"/>
            <a:ext cx="4889500" cy="21082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9E2086B-9DEB-EC48-BF20-4968026BC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2984" y="5397500"/>
            <a:ext cx="71882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200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81EC7E-E3B1-E44B-92BD-CE632FECB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Mnist</a:t>
            </a:r>
            <a:r>
              <a:rPr kumimoji="1" lang="en-US" altLang="ko-KR" dirty="0"/>
              <a:t> dataset </a:t>
            </a:r>
            <a:r>
              <a:rPr kumimoji="1" lang="ko-KR" altLang="en-US" dirty="0"/>
              <a:t>파악하기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데이터 크기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CEFE4C-A3B2-6A46-BC70-952F348F4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kumimoji="1" lang="en-US" altLang="ko-KR" dirty="0"/>
              <a:t>import </a:t>
            </a:r>
            <a:r>
              <a:rPr kumimoji="1" lang="en-US" altLang="ko-KR" dirty="0" err="1"/>
              <a:t>matplotlib.pyplot</a:t>
            </a:r>
            <a:r>
              <a:rPr kumimoji="1" lang="en-US" altLang="ko-KR" dirty="0"/>
              <a:t> as </a:t>
            </a:r>
            <a:r>
              <a:rPr kumimoji="1" lang="en-US" altLang="ko-KR" dirty="0" err="1"/>
              <a:t>plt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from </a:t>
            </a:r>
            <a:r>
              <a:rPr kumimoji="1" lang="en-US" altLang="ko-KR" dirty="0" err="1"/>
              <a:t>tensorflow.examples.tutorials.mnist</a:t>
            </a:r>
            <a:r>
              <a:rPr kumimoji="1" lang="en-US" altLang="ko-KR" dirty="0"/>
              <a:t> import </a:t>
            </a:r>
            <a:r>
              <a:rPr kumimoji="1" lang="en-US" altLang="ko-KR" dirty="0" err="1"/>
              <a:t>input_data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import pandas as </a:t>
            </a:r>
            <a:r>
              <a:rPr kumimoji="1" lang="en-US" altLang="ko-KR" dirty="0" err="1"/>
              <a:t>pd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err="1"/>
              <a:t>mnist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input_data.read_data_sets</a:t>
            </a:r>
            <a:r>
              <a:rPr kumimoji="1" lang="en-US" altLang="ko-KR" dirty="0"/>
              <a:t>("./samples/</a:t>
            </a:r>
            <a:r>
              <a:rPr kumimoji="1" lang="en-US" altLang="ko-KR" dirty="0" err="1"/>
              <a:t>MNIST_data</a:t>
            </a:r>
            <a:r>
              <a:rPr kumimoji="1" lang="en-US" altLang="ko-KR" dirty="0"/>
              <a:t>/", </a:t>
            </a:r>
            <a:r>
              <a:rPr kumimoji="1" lang="en-US" altLang="ko-KR" dirty="0" err="1"/>
              <a:t>one_hot</a:t>
            </a:r>
            <a:r>
              <a:rPr kumimoji="1" lang="en-US" altLang="ko-KR" dirty="0"/>
              <a:t>=True)</a:t>
            </a:r>
          </a:p>
          <a:p>
            <a:pPr marL="0" indent="0">
              <a:buNone/>
            </a:pPr>
            <a:r>
              <a:rPr kumimoji="1" lang="en-US" altLang="ko-KR" dirty="0" err="1"/>
              <a:t>trainimg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mnist.train.images</a:t>
            </a:r>
            <a:r>
              <a:rPr kumimoji="1" lang="ko-KR" altLang="en-US" dirty="0"/>
              <a:t> </a:t>
            </a:r>
            <a:r>
              <a:rPr kumimoji="1" lang="en-US" altLang="ko-KR" dirty="0"/>
              <a:t>#</a:t>
            </a:r>
            <a:r>
              <a:rPr kumimoji="1" lang="ko-KR" altLang="en-US" dirty="0"/>
              <a:t>이미지의 픽셀 데이터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err="1"/>
              <a:t>trainlabel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mnist.train.labels</a:t>
            </a:r>
            <a:r>
              <a:rPr kumimoji="1" lang="ko-KR" altLang="en-US" dirty="0"/>
              <a:t> </a:t>
            </a:r>
            <a:r>
              <a:rPr kumimoji="1" lang="en-US" altLang="ko-KR" dirty="0"/>
              <a:t>#</a:t>
            </a:r>
            <a:r>
              <a:rPr kumimoji="1" lang="ko-KR" altLang="en-US" dirty="0"/>
              <a:t> 이미지의 정답들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err="1"/>
              <a:t>testimg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mnist.test.images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err="1"/>
              <a:t>testlabel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mnist.test.labels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print(</a:t>
            </a:r>
            <a:r>
              <a:rPr kumimoji="1" lang="en-US" altLang="ko-KR" dirty="0" err="1"/>
              <a:t>trainimg.shape</a:t>
            </a:r>
            <a:r>
              <a:rPr kumimoji="1" lang="en-US" altLang="ko-KR" dirty="0"/>
              <a:t>)</a:t>
            </a:r>
          </a:p>
          <a:p>
            <a:pPr marL="0" indent="0">
              <a:buNone/>
            </a:pPr>
            <a:r>
              <a:rPr kumimoji="1" lang="en-US" altLang="ko-KR" dirty="0"/>
              <a:t>print(</a:t>
            </a:r>
            <a:r>
              <a:rPr kumimoji="1" lang="en-US" altLang="ko-KR" dirty="0" err="1"/>
              <a:t>trainlabel.shape</a:t>
            </a:r>
            <a:r>
              <a:rPr kumimoji="1" lang="en-US" altLang="ko-KR" dirty="0"/>
              <a:t>)</a:t>
            </a:r>
          </a:p>
          <a:p>
            <a:pPr marL="0" indent="0">
              <a:buNone/>
            </a:pPr>
            <a:r>
              <a:rPr kumimoji="1" lang="en-US" altLang="ko-KR" dirty="0"/>
              <a:t>print(</a:t>
            </a:r>
            <a:r>
              <a:rPr kumimoji="1" lang="en-US" altLang="ko-KR" dirty="0" err="1"/>
              <a:t>testimg.shape</a:t>
            </a:r>
            <a:r>
              <a:rPr kumimoji="1" lang="en-US" altLang="ko-KR" dirty="0"/>
              <a:t>)</a:t>
            </a:r>
          </a:p>
          <a:p>
            <a:pPr marL="0" indent="0">
              <a:buNone/>
            </a:pPr>
            <a:r>
              <a:rPr kumimoji="1" lang="en-US" altLang="ko-KR" dirty="0"/>
              <a:t>print(</a:t>
            </a:r>
            <a:r>
              <a:rPr kumimoji="1" lang="en-US" altLang="ko-KR" dirty="0" err="1"/>
              <a:t>testlabel.shape</a:t>
            </a:r>
            <a:r>
              <a:rPr kumimoji="1" lang="en-US" altLang="ko-KR" dirty="0"/>
              <a:t>)</a:t>
            </a:r>
          </a:p>
          <a:p>
            <a:pPr marL="0" indent="0">
              <a:buNone/>
            </a:pPr>
            <a:r>
              <a:rPr kumimoji="1" lang="en-US" altLang="ko-KR" dirty="0" err="1"/>
              <a:t>df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pd.DataFrame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mnist.train.images</a:t>
            </a:r>
            <a:r>
              <a:rPr kumimoji="1" lang="en-US" altLang="ko-KR" dirty="0"/>
              <a:t>).head(10)</a:t>
            </a:r>
          </a:p>
          <a:p>
            <a:pPr marL="0" indent="0">
              <a:buNone/>
            </a:pPr>
            <a:r>
              <a:rPr kumimoji="1" lang="en-US" altLang="ko-KR" dirty="0" err="1"/>
              <a:t>df.head</a:t>
            </a:r>
            <a:r>
              <a:rPr kumimoji="1" lang="en-US" altLang="ko-KR" dirty="0"/>
              <a:t>()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94C41A5-69B9-FC46-B910-D9A72B483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3386442"/>
            <a:ext cx="5796280" cy="339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8639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81EC7E-E3B1-E44B-92BD-CE632FECB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Mnist</a:t>
            </a:r>
            <a:r>
              <a:rPr kumimoji="1" lang="en-US" altLang="ko-KR" dirty="0"/>
              <a:t> dataset </a:t>
            </a:r>
            <a:r>
              <a:rPr kumimoji="1" lang="ko-KR" altLang="en-US" dirty="0"/>
              <a:t>파악하기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그림으로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CEFE4C-A3B2-6A46-BC70-952F348F4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dirty="0"/>
              <a:t>import </a:t>
            </a:r>
            <a:r>
              <a:rPr kumimoji="1" lang="en-US" altLang="ko-KR" dirty="0" err="1"/>
              <a:t>matplotlib.pyplot</a:t>
            </a:r>
            <a:r>
              <a:rPr kumimoji="1" lang="en-US" altLang="ko-KR" dirty="0"/>
              <a:t> as </a:t>
            </a:r>
            <a:r>
              <a:rPr kumimoji="1" lang="en-US" altLang="ko-KR" dirty="0" err="1"/>
              <a:t>plt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from </a:t>
            </a:r>
            <a:r>
              <a:rPr kumimoji="1" lang="en-US" altLang="ko-KR" dirty="0" err="1"/>
              <a:t>tensorflow.examples.tutorials.mnist</a:t>
            </a:r>
            <a:r>
              <a:rPr kumimoji="1" lang="en-US" altLang="ko-KR" dirty="0"/>
              <a:t> import </a:t>
            </a:r>
            <a:r>
              <a:rPr kumimoji="1" lang="en-US" altLang="ko-KR" dirty="0" err="1"/>
              <a:t>input_data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import </a:t>
            </a:r>
            <a:r>
              <a:rPr kumimoji="1" lang="en-US" altLang="ko-KR" dirty="0" err="1"/>
              <a:t>numpy</a:t>
            </a:r>
            <a:r>
              <a:rPr kumimoji="1" lang="en-US" altLang="ko-KR" dirty="0"/>
              <a:t> as np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err="1"/>
              <a:t>mnist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input_data.read_data_sets</a:t>
            </a:r>
            <a:r>
              <a:rPr kumimoji="1" lang="en-US" altLang="ko-KR" dirty="0"/>
              <a:t>("./samples/</a:t>
            </a:r>
            <a:r>
              <a:rPr kumimoji="1" lang="en-US" altLang="ko-KR" dirty="0" err="1"/>
              <a:t>MNIST_data</a:t>
            </a:r>
            <a:r>
              <a:rPr kumimoji="1" lang="en-US" altLang="ko-KR" dirty="0"/>
              <a:t>/", </a:t>
            </a:r>
            <a:r>
              <a:rPr kumimoji="1" lang="en-US" altLang="ko-KR" dirty="0" err="1"/>
              <a:t>one_hot</a:t>
            </a:r>
            <a:r>
              <a:rPr kumimoji="1" lang="en-US" altLang="ko-KR" dirty="0"/>
              <a:t>=True)</a:t>
            </a:r>
          </a:p>
          <a:p>
            <a:pPr marL="0" indent="0">
              <a:buNone/>
            </a:pPr>
            <a:r>
              <a:rPr kumimoji="1" lang="en-US" altLang="ko-KR" dirty="0" err="1"/>
              <a:t>arr</a:t>
            </a:r>
            <a:r>
              <a:rPr kumimoji="1" lang="en-US" altLang="ko-KR" dirty="0"/>
              <a:t>= </a:t>
            </a:r>
            <a:r>
              <a:rPr kumimoji="1" lang="en-US" altLang="ko-KR" dirty="0" err="1"/>
              <a:t>np.array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mnist.train.images</a:t>
            </a:r>
            <a:r>
              <a:rPr kumimoji="1" lang="en-US" altLang="ko-KR" dirty="0"/>
              <a:t>[1])</a:t>
            </a:r>
          </a:p>
          <a:p>
            <a:pPr marL="0" indent="0">
              <a:buNone/>
            </a:pPr>
            <a:r>
              <a:rPr kumimoji="1" lang="en-US" altLang="ko-KR" dirty="0" err="1"/>
              <a:t>arr.shape</a:t>
            </a:r>
            <a:r>
              <a:rPr kumimoji="1" lang="en-US" altLang="ko-KR" dirty="0"/>
              <a:t> = (28,28) </a:t>
            </a:r>
            <a:r>
              <a:rPr kumimoji="1" lang="ko-KR" altLang="en-US" dirty="0"/>
              <a:t> </a:t>
            </a:r>
            <a:r>
              <a:rPr kumimoji="1" lang="en-US" altLang="ko-KR" dirty="0"/>
              <a:t># 784  = 28 X 28</a:t>
            </a:r>
            <a:r>
              <a:rPr kumimoji="1" lang="ko-KR" altLang="en-US" dirty="0"/>
              <a:t> 이다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lang="ko-KR" altLang="en-US" dirty="0"/>
              <a:t>  </a:t>
            </a:r>
            <a:r>
              <a:rPr lang="en-US" altLang="ko-KR" dirty="0" err="1"/>
              <a:t>imshow</a:t>
            </a:r>
            <a:r>
              <a:rPr lang="ko-KR" altLang="en-US" dirty="0"/>
              <a:t>는 </a:t>
            </a:r>
            <a:r>
              <a:rPr lang="en-US" altLang="ko-KR" dirty="0"/>
              <a:t>2</a:t>
            </a:r>
            <a:r>
              <a:rPr lang="ko-KR" altLang="en-US" dirty="0"/>
              <a:t>차원 자료의 크기를 색깔로 표시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err="1"/>
              <a:t>plt.imshow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arr</a:t>
            </a:r>
            <a:r>
              <a:rPr kumimoji="1" lang="en-US" altLang="ko-KR" dirty="0"/>
              <a:t>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BF133BD-6B81-DA4D-9323-A20189872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030" y="4287519"/>
            <a:ext cx="3138218" cy="242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4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642B8-0FC8-AC4F-9E10-135C3C611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Dataset loading</a:t>
            </a:r>
            <a:br>
              <a:rPr kumimoji="1" lang="en-US" altLang="ko-KR" dirty="0"/>
            </a:b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9B5B6E-7A76-9549-BAB8-8F7993927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import </a:t>
            </a:r>
            <a:r>
              <a:rPr kumimoji="1" lang="en-US" altLang="ko-KR" dirty="0" err="1"/>
              <a:t>tensorflow</a:t>
            </a:r>
            <a:r>
              <a:rPr kumimoji="1" lang="en-US" altLang="ko-KR" dirty="0"/>
              <a:t> as </a:t>
            </a:r>
            <a:r>
              <a:rPr kumimoji="1" lang="en-US" altLang="ko-KR" dirty="0" err="1"/>
              <a:t>tf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>
                <a:solidFill>
                  <a:schemeClr val="bg2">
                    <a:lumMod val="50000"/>
                  </a:schemeClr>
                </a:solidFill>
              </a:rPr>
              <a:t>from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tensorflow.examples.tutorials.mnist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chemeClr val="bg2">
                    <a:lumMod val="50000"/>
                  </a:schemeClr>
                </a:solidFill>
              </a:rPr>
              <a:t>import</a:t>
            </a:r>
            <a:r>
              <a:rPr kumimoji="1" lang="en-US" altLang="ko-KR" dirty="0"/>
              <a:t> </a:t>
            </a:r>
            <a:r>
              <a:rPr kumimoji="1" lang="en-US" altLang="ko-KR" dirty="0" err="1">
                <a:solidFill>
                  <a:srgbClr val="FF0000"/>
                </a:solidFill>
              </a:rPr>
              <a:t>input_data</a:t>
            </a:r>
            <a:endParaRPr kumimoji="1" lang="en-US" altLang="ko-KR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07E437B-1D44-8242-B93D-3BBCAFFBB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427" y="1930400"/>
            <a:ext cx="7196108" cy="447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007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4AEBBE-99E9-EC48-A7B4-BA30619D8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Dataset loading</a:t>
            </a:r>
            <a:br>
              <a:rPr kumimoji="1" lang="en-US" altLang="ko-KR" dirty="0"/>
            </a:b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F31E9A-D0C5-6845-91B6-04D2BB881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b="1" dirty="0" err="1"/>
              <a:t>mnist</a:t>
            </a:r>
            <a:r>
              <a:rPr kumimoji="1" lang="en-US" altLang="ko-KR" b="1" dirty="0"/>
              <a:t> = </a:t>
            </a:r>
            <a:r>
              <a:rPr kumimoji="1" lang="en-US" altLang="ko-KR" b="1" dirty="0" err="1"/>
              <a:t>input_data.read_data_sets</a:t>
            </a:r>
            <a:r>
              <a:rPr kumimoji="1" lang="en-US" altLang="ko-KR" b="1" dirty="0"/>
              <a:t>("./samples/</a:t>
            </a:r>
            <a:r>
              <a:rPr kumimoji="1" lang="en-US" altLang="ko-KR" b="1" dirty="0" err="1"/>
              <a:t>MNIST_data</a:t>
            </a:r>
            <a:r>
              <a:rPr kumimoji="1" lang="en-US" altLang="ko-KR" b="1" dirty="0"/>
              <a:t>/", </a:t>
            </a:r>
            <a:r>
              <a:rPr kumimoji="1" lang="en-US" altLang="ko-KR" b="1" dirty="0" err="1"/>
              <a:t>one_hot</a:t>
            </a:r>
            <a:r>
              <a:rPr kumimoji="1" lang="en-US" altLang="ko-KR" b="1" dirty="0"/>
              <a:t>=True)</a:t>
            </a:r>
          </a:p>
          <a:p>
            <a:pPr marL="0" indent="0">
              <a:buNone/>
            </a:pPr>
            <a:endParaRPr kumimoji="1" lang="en-US" altLang="ko-KR" b="1" dirty="0"/>
          </a:p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en-US" altLang="ko-KR" dirty="0" err="1"/>
              <a:t>one_hot</a:t>
            </a:r>
            <a:r>
              <a:rPr kumimoji="1" lang="en-US" altLang="ko-KR" dirty="0"/>
              <a:t> </a:t>
            </a:r>
            <a:r>
              <a:rPr kumimoji="1" lang="ko-KR" altLang="en-US" dirty="0"/>
              <a:t>이란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	- </a:t>
            </a:r>
            <a:r>
              <a:rPr kumimoji="1" lang="en-US" altLang="ko-KR" dirty="0" err="1"/>
              <a:t>Incoding</a:t>
            </a:r>
            <a:r>
              <a:rPr kumimoji="1" lang="ko-KR" altLang="en-US" dirty="0"/>
              <a:t>방식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해당하는 특성에만 </a:t>
            </a:r>
            <a:r>
              <a:rPr kumimoji="1" lang="en-US" altLang="ko-KR" dirty="0"/>
              <a:t>1</a:t>
            </a:r>
            <a:r>
              <a:rPr kumimoji="1" lang="ko-KR" altLang="en-US" dirty="0"/>
              <a:t>을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나머지엔 </a:t>
            </a:r>
            <a:r>
              <a:rPr kumimoji="1" lang="en-US" altLang="ko-KR" dirty="0"/>
              <a:t>0</a:t>
            </a:r>
            <a:r>
              <a:rPr kumimoji="1" lang="ko-KR" altLang="en-US" dirty="0"/>
              <a:t>을 할당하는 방법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endParaRPr kumimoji="1" lang="en-US" altLang="ko-KR" b="1" dirty="0"/>
          </a:p>
          <a:p>
            <a:pPr marL="0" indent="0">
              <a:buNone/>
            </a:pPr>
            <a:endParaRPr kumimoji="1"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C13FFE1-19E0-AA4D-9197-4C6F17F41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818" y="3931735"/>
            <a:ext cx="52197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887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F5F1A-806B-8C4C-A8BE-D965E86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2.</a:t>
            </a:r>
            <a:r>
              <a:rPr kumimoji="1" lang="ko-KR" altLang="en-US" dirty="0"/>
              <a:t> 모델 구현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FA1EBF-D9AD-8945-B7EB-25A54CC94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/>
              <a:t>x = </a:t>
            </a:r>
            <a:r>
              <a:rPr lang="en-US" altLang="ko-KR" b="1" dirty="0" err="1"/>
              <a:t>tf.placeholder</a:t>
            </a:r>
            <a:r>
              <a:rPr lang="en-US" altLang="ko-KR" b="1" dirty="0"/>
              <a:t>(tf.float32, [None, 784])</a:t>
            </a:r>
          </a:p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ko-KR" altLang="en-US" dirty="0"/>
              <a:t> </a:t>
            </a:r>
            <a:r>
              <a:rPr kumimoji="1" lang="en-US" altLang="ko-KR" dirty="0"/>
              <a:t>x</a:t>
            </a:r>
            <a:r>
              <a:rPr kumimoji="1" lang="ko-KR" altLang="en-US" dirty="0"/>
              <a:t>는 </a:t>
            </a:r>
            <a:r>
              <a:rPr lang="en-US" altLang="ko-KR" dirty="0"/>
              <a:t>784</a:t>
            </a:r>
            <a:r>
              <a:rPr lang="ko-KR" altLang="en-US" dirty="0"/>
              <a:t>차원의 벡터로 변형된 </a:t>
            </a:r>
            <a:r>
              <a:rPr lang="en-US" altLang="ko-KR" dirty="0"/>
              <a:t>MNIST </a:t>
            </a:r>
            <a:r>
              <a:rPr lang="ko-KR" altLang="en-US" dirty="0"/>
              <a:t>이미지의 데이터를 넣을 변수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kumimoji="1" lang="en-US" altLang="ko-KR" b="1" dirty="0"/>
              <a:t>W = </a:t>
            </a:r>
            <a:r>
              <a:rPr kumimoji="1" lang="en-US" altLang="ko-KR" b="1" dirty="0" err="1"/>
              <a:t>tf.Variable</a:t>
            </a:r>
            <a:r>
              <a:rPr kumimoji="1" lang="en-US" altLang="ko-KR" b="1" dirty="0"/>
              <a:t>(</a:t>
            </a:r>
            <a:r>
              <a:rPr kumimoji="1" lang="en-US" altLang="ko-KR" b="1" dirty="0" err="1"/>
              <a:t>tf.zeros</a:t>
            </a:r>
            <a:r>
              <a:rPr kumimoji="1" lang="en-US" altLang="ko-KR" b="1" dirty="0"/>
              <a:t>([784, 10]))</a:t>
            </a:r>
          </a:p>
          <a:p>
            <a:pPr marL="0" indent="0">
              <a:buNone/>
            </a:pPr>
            <a:r>
              <a:rPr kumimoji="1" lang="en-US" altLang="ko-KR" b="1" dirty="0"/>
              <a:t>b = </a:t>
            </a:r>
            <a:r>
              <a:rPr kumimoji="1" lang="en-US" altLang="ko-KR" b="1" dirty="0" err="1"/>
              <a:t>tf.Variable</a:t>
            </a:r>
            <a:r>
              <a:rPr kumimoji="1" lang="en-US" altLang="ko-KR" b="1" dirty="0"/>
              <a:t>(</a:t>
            </a:r>
            <a:r>
              <a:rPr kumimoji="1" lang="en-US" altLang="ko-KR" b="1" dirty="0" err="1"/>
              <a:t>tf.zeros</a:t>
            </a:r>
            <a:r>
              <a:rPr kumimoji="1" lang="en-US" altLang="ko-KR" b="1" dirty="0"/>
              <a:t>([10]))</a:t>
            </a:r>
          </a:p>
          <a:p>
            <a:pPr marL="0" indent="0">
              <a:buNone/>
            </a:pPr>
            <a:r>
              <a:rPr kumimoji="1" lang="en-US" altLang="ko-KR" dirty="0"/>
              <a:t>#W</a:t>
            </a:r>
            <a:r>
              <a:rPr kumimoji="1" lang="ko-KR" altLang="en-US" dirty="0"/>
              <a:t> 는 </a:t>
            </a:r>
            <a:r>
              <a:rPr lang="en-US" altLang="ko-KR" dirty="0"/>
              <a:t>784</a:t>
            </a:r>
            <a:r>
              <a:rPr lang="ko-KR" altLang="en-US" dirty="0"/>
              <a:t>차원의 이미지 벡터를 곱해서 각 클래스에 대한 가중치를 나타내는 </a:t>
            </a:r>
            <a:r>
              <a:rPr lang="en-US" altLang="ko-KR" dirty="0"/>
              <a:t>10</a:t>
            </a:r>
            <a:r>
              <a:rPr lang="ko-KR" altLang="en-US" dirty="0"/>
              <a:t>차원 벡터</a:t>
            </a:r>
            <a:endParaRPr lang="en-US" altLang="ko-KR" dirty="0"/>
          </a:p>
          <a:p>
            <a:pPr marL="0" indent="0">
              <a:buNone/>
            </a:pPr>
            <a:r>
              <a:rPr kumimoji="1" lang="en-US" altLang="ko-KR" dirty="0"/>
              <a:t>#b </a:t>
            </a:r>
            <a:r>
              <a:rPr kumimoji="1" lang="ko-KR" altLang="en-US" dirty="0"/>
              <a:t>는 </a:t>
            </a:r>
            <a:r>
              <a:rPr lang="en-US" altLang="ko-KR" dirty="0"/>
              <a:t>10</a:t>
            </a:r>
            <a:r>
              <a:rPr lang="ko-KR" altLang="en-US" dirty="0"/>
              <a:t>차원 벡터에 더하기 위한 편향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#</a:t>
            </a:r>
            <a:r>
              <a:rPr lang="ko-KR" altLang="en-US" dirty="0"/>
              <a:t>위의 값 두개는 학습해 </a:t>
            </a:r>
            <a:r>
              <a:rPr lang="ko-KR" altLang="en-US" dirty="0" err="1"/>
              <a:t>나갈것이므로</a:t>
            </a:r>
            <a:r>
              <a:rPr lang="ko-KR" altLang="en-US" dirty="0"/>
              <a:t> 초기값을 </a:t>
            </a:r>
            <a:r>
              <a:rPr lang="en-US" altLang="ko-KR" dirty="0"/>
              <a:t>0</a:t>
            </a:r>
            <a:r>
              <a:rPr lang="ko-KR" altLang="en-US" dirty="0"/>
              <a:t> </a:t>
            </a:r>
            <a:r>
              <a:rPr lang="ko-KR" altLang="en-US" dirty="0" err="1"/>
              <a:t>으로</a:t>
            </a:r>
            <a:r>
              <a:rPr lang="ko-KR" altLang="en-US" dirty="0"/>
              <a:t> 해도 무관하다고 함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34049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134F4-F03C-0646-B089-FE4D72898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2.</a:t>
            </a:r>
            <a:r>
              <a:rPr kumimoji="1" lang="ko-KR" altLang="en-US" dirty="0"/>
              <a:t> 모델 구현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6D4F70-0909-CF47-85F0-A83BB16F1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en-US" altLang="ko-KR" dirty="0" err="1"/>
              <a:t>softmax</a:t>
            </a:r>
            <a:r>
              <a:rPr kumimoji="1" lang="ko-KR" altLang="en-US" dirty="0"/>
              <a:t> 함수 구현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r>
              <a:rPr lang="en-US" altLang="ko-KR" b="1" dirty="0"/>
              <a:t>y = </a:t>
            </a:r>
            <a:r>
              <a:rPr lang="en-US" altLang="ko-KR" b="1" dirty="0" err="1"/>
              <a:t>tf.nn.softmax</a:t>
            </a:r>
            <a:r>
              <a:rPr lang="en-US" altLang="ko-KR" b="1" dirty="0"/>
              <a:t>(</a:t>
            </a:r>
            <a:r>
              <a:rPr lang="en-US" altLang="ko-KR" b="1" dirty="0" err="1"/>
              <a:t>tf.matmul</a:t>
            </a:r>
            <a:r>
              <a:rPr lang="en-US" altLang="ko-KR" b="1" dirty="0"/>
              <a:t>(x, W) + b)</a:t>
            </a:r>
          </a:p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한줄로도</a:t>
            </a:r>
            <a:r>
              <a:rPr kumimoji="1" lang="ko-KR" altLang="en-US" dirty="0"/>
              <a:t> 가능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X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W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곱하여 편향을 </a:t>
            </a:r>
            <a:r>
              <a:rPr kumimoji="1" lang="ko-KR" altLang="en-US" dirty="0" err="1"/>
              <a:t>더한것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7781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DE15FE-C060-AB46-944C-052C72E09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3.</a:t>
            </a:r>
            <a:r>
              <a:rPr kumimoji="1" lang="ko-KR" altLang="en-US" dirty="0"/>
              <a:t> 학습 구현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DB1B1-9758-314D-9B12-D6F333699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706186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ko-KR" altLang="en-US" dirty="0"/>
              <a:t>올바른 답을 넣기 위한 새로운 </a:t>
            </a:r>
            <a:r>
              <a:rPr kumimoji="1" lang="en-US" altLang="ko-KR" dirty="0"/>
              <a:t>placeholder</a:t>
            </a:r>
            <a:endParaRPr lang="en-US" altLang="ko-KR" b="1" dirty="0"/>
          </a:p>
          <a:p>
            <a:pPr marL="0" indent="0">
              <a:buNone/>
            </a:pPr>
            <a:r>
              <a:rPr lang="en-US" altLang="ko-KR" b="1" dirty="0"/>
              <a:t>y_ = </a:t>
            </a:r>
            <a:r>
              <a:rPr lang="en-US" altLang="ko-KR" b="1" dirty="0" err="1"/>
              <a:t>tf.placeholder</a:t>
            </a:r>
            <a:r>
              <a:rPr lang="en-US" altLang="ko-KR" b="1" dirty="0"/>
              <a:t>(tf.float32, [None, 10])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ko-KR" altLang="en-US" dirty="0"/>
              <a:t> </a:t>
            </a:r>
            <a:r>
              <a:rPr lang="ko-KR" altLang="en-US" dirty="0"/>
              <a:t>교차 엔트로피 </a:t>
            </a:r>
            <a:r>
              <a:rPr lang="en-US" altLang="ko-KR" dirty="0"/>
              <a:t>−∑</a:t>
            </a:r>
            <a:r>
              <a:rPr lang="en-US" altLang="ko-KR" dirty="0" err="1"/>
              <a:t>y′log</a:t>
            </a:r>
            <a:r>
              <a:rPr lang="en-US" altLang="ko-KR" dirty="0"/>
              <a:t>⁡(y) </a:t>
            </a:r>
            <a:r>
              <a:rPr lang="ko-KR" altLang="en-US" dirty="0" err="1"/>
              <a:t>를</a:t>
            </a:r>
            <a:r>
              <a:rPr lang="ko-KR" altLang="en-US" dirty="0"/>
              <a:t> 구현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b="1" dirty="0" err="1"/>
              <a:t>cross_entropy</a:t>
            </a:r>
            <a:r>
              <a:rPr kumimoji="1" lang="en-US" altLang="ko-KR" b="1" dirty="0"/>
              <a:t> = -</a:t>
            </a:r>
            <a:r>
              <a:rPr kumimoji="1" lang="en-US" altLang="ko-KR" b="1" dirty="0" err="1"/>
              <a:t>tf.reduce_sum</a:t>
            </a:r>
            <a:r>
              <a:rPr kumimoji="1" lang="en-US" altLang="ko-KR" b="1" dirty="0"/>
              <a:t>(y_*</a:t>
            </a:r>
            <a:r>
              <a:rPr kumimoji="1" lang="en-US" altLang="ko-KR" b="1" dirty="0" err="1"/>
              <a:t>tf.log</a:t>
            </a:r>
            <a:r>
              <a:rPr kumimoji="1" lang="en-US" altLang="ko-KR" b="1" dirty="0"/>
              <a:t>(y))</a:t>
            </a:r>
          </a:p>
          <a:p>
            <a:pPr marL="0" indent="0">
              <a:buNone/>
            </a:pPr>
            <a:endParaRPr lang="en-US" altLang="ko-KR" b="1" dirty="0"/>
          </a:p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ko-KR" altLang="en-US" dirty="0"/>
              <a:t> </a:t>
            </a:r>
            <a:r>
              <a:rPr lang="en-US" altLang="ko-KR" dirty="0" err="1"/>
              <a:t>tf.log</a:t>
            </a:r>
            <a:r>
              <a:rPr lang="ko-KR" altLang="en-US" dirty="0"/>
              <a:t>는 </a:t>
            </a:r>
            <a:r>
              <a:rPr lang="en-US" altLang="ko-KR" dirty="0"/>
              <a:t>y</a:t>
            </a:r>
            <a:r>
              <a:rPr lang="ko-KR" altLang="en-US" dirty="0"/>
              <a:t>의 각 원소의 로그 값을 계산합니다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r>
              <a:rPr lang="en-US" altLang="ko-KR" dirty="0"/>
              <a:t>#</a:t>
            </a:r>
            <a:r>
              <a:rPr lang="ko-KR" altLang="en-US" dirty="0"/>
              <a:t> 그 다음</a:t>
            </a:r>
            <a:r>
              <a:rPr lang="en-US" altLang="ko-KR" dirty="0"/>
              <a:t>, y_</a:t>
            </a:r>
            <a:r>
              <a:rPr lang="ko-KR" altLang="en-US" dirty="0"/>
              <a:t>의 각 원소를 </a:t>
            </a:r>
            <a:r>
              <a:rPr lang="en-US" altLang="ko-KR" dirty="0" err="1"/>
              <a:t>tf.log</a:t>
            </a:r>
            <a:r>
              <a:rPr lang="en-US" altLang="ko-KR" dirty="0"/>
              <a:t>(y)</a:t>
            </a:r>
            <a:r>
              <a:rPr lang="ko-KR" altLang="en-US" dirty="0"/>
              <a:t>의 해당하는 원소들과 곱합니다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r>
              <a:rPr lang="en-US" altLang="ko-KR" dirty="0"/>
              <a:t>#</a:t>
            </a:r>
            <a:r>
              <a:rPr lang="ko-KR" altLang="en-US" dirty="0"/>
              <a:t> </a:t>
            </a:r>
            <a:r>
              <a:rPr lang="en-US" altLang="ko-KR" dirty="0" err="1"/>
              <a:t>tf.reduce_sum</a:t>
            </a:r>
            <a:r>
              <a:rPr lang="ko-KR" altLang="en-US" dirty="0" err="1"/>
              <a:t>으로</a:t>
            </a:r>
            <a:r>
              <a:rPr lang="ko-KR" altLang="en-US" dirty="0"/>
              <a:t> </a:t>
            </a:r>
            <a:r>
              <a:rPr lang="ko-KR" altLang="en-US" dirty="0" err="1"/>
              <a:t>텐서의</a:t>
            </a:r>
            <a:r>
              <a:rPr lang="ko-KR" altLang="en-US" dirty="0"/>
              <a:t> 모든 원소를 더합니다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73531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BACECD-A141-454D-872C-398EC2AAB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3.</a:t>
            </a:r>
            <a:r>
              <a:rPr kumimoji="1" lang="ko-KR" altLang="en-US" dirty="0"/>
              <a:t> 학습 구현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238AED-963A-844D-B476-577568503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#</a:t>
            </a:r>
            <a:r>
              <a:rPr lang="ko-KR" altLang="en-US" dirty="0"/>
              <a:t> </a:t>
            </a:r>
            <a:r>
              <a:rPr lang="ko-KR" altLang="en-US" dirty="0" err="1"/>
              <a:t>학습도를</a:t>
            </a:r>
            <a:r>
              <a:rPr lang="ko-KR" altLang="en-US" dirty="0"/>
              <a:t> </a:t>
            </a:r>
            <a:r>
              <a:rPr lang="en-US" altLang="ko-KR" dirty="0"/>
              <a:t>0.01</a:t>
            </a:r>
            <a:r>
              <a:rPr lang="ko-KR" altLang="en-US" dirty="0"/>
              <a:t>로 준 경사 </a:t>
            </a:r>
            <a:r>
              <a:rPr lang="ko-KR" altLang="en-US" dirty="0" err="1"/>
              <a:t>하강법</a:t>
            </a:r>
            <a:r>
              <a:rPr lang="en-US" altLang="ko-KR" dirty="0"/>
              <a:t>(gradient descent) </a:t>
            </a:r>
            <a:r>
              <a:rPr lang="ko-KR" altLang="en-US" dirty="0"/>
              <a:t>알고리즘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train_step</a:t>
            </a:r>
            <a:r>
              <a:rPr lang="en-US" altLang="ko-KR" dirty="0"/>
              <a:t> = </a:t>
            </a:r>
            <a:r>
              <a:rPr lang="en-US" altLang="ko-KR" dirty="0" err="1"/>
              <a:t>tf.train.GradientDescentOptimizer</a:t>
            </a:r>
            <a:r>
              <a:rPr lang="en-US" altLang="ko-KR" dirty="0"/>
              <a:t>(0.01).minimize(</a:t>
            </a:r>
            <a:r>
              <a:rPr lang="en-US" altLang="ko-KR" dirty="0" err="1"/>
              <a:t>cross_entropy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34576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C4B193-EB9E-6349-B46A-E2A5437C3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4.</a:t>
            </a:r>
            <a:r>
              <a:rPr kumimoji="1" lang="ko-KR" altLang="en-US" dirty="0"/>
              <a:t> 변수 초기화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6B2AF5-91A6-AD41-9CAE-107664247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 err="1"/>
              <a:t>init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tf.global_variables_initializer</a:t>
            </a:r>
            <a:r>
              <a:rPr kumimoji="1" lang="en-US" altLang="ko-KR" dirty="0"/>
              <a:t>()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21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3AED6C-EFE0-0740-9B50-5BAFD18BA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Tensorflow</a:t>
            </a:r>
            <a:r>
              <a:rPr kumimoji="1" lang="en-US" altLang="ko-KR" dirty="0"/>
              <a:t> </a:t>
            </a:r>
            <a:r>
              <a:rPr kumimoji="1" lang="ko-KR" altLang="en-US" dirty="0"/>
              <a:t>그래프에서 점과 선이 </a:t>
            </a:r>
            <a:r>
              <a:rPr kumimoji="1" lang="ko-KR" altLang="en-US" dirty="0" err="1"/>
              <a:t>의미하는것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7EBD7B-28C0-6048-8F14-A15F7ECD0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연산</a:t>
            </a:r>
            <a:endParaRPr kumimoji="1" lang="en-US" altLang="ko-KR" dirty="0"/>
          </a:p>
          <a:p>
            <a:r>
              <a:rPr kumimoji="1" lang="ko-KR" altLang="en-US" dirty="0"/>
              <a:t>선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데이터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45419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0F93F0-1E5B-4F42-A317-A39ED1022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5.</a:t>
            </a:r>
            <a:r>
              <a:rPr kumimoji="1" lang="ko-KR" altLang="en-US" dirty="0"/>
              <a:t> 세션 실행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7D0E44-7B82-9A4C-A9FF-F6958E4B1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 err="1"/>
              <a:t>sess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tf.Session</a:t>
            </a:r>
            <a:r>
              <a:rPr kumimoji="1" lang="en-US" altLang="ko-KR" dirty="0"/>
              <a:t>()</a:t>
            </a:r>
          </a:p>
          <a:p>
            <a:pPr marL="0" indent="0">
              <a:buNone/>
            </a:pPr>
            <a:r>
              <a:rPr kumimoji="1" lang="en-US" altLang="ko-KR" dirty="0" err="1"/>
              <a:t>sess.run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init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5881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E824BC-C8D8-5741-A76A-3CC7CF76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6.</a:t>
            </a:r>
            <a:r>
              <a:rPr kumimoji="1" lang="ko-KR" altLang="en-US" dirty="0"/>
              <a:t> 학습 실행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5403EF-F412-A044-80D4-96584967A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for </a:t>
            </a:r>
            <a:r>
              <a:rPr kumimoji="1" lang="en-US" altLang="ko-KR" dirty="0" err="1"/>
              <a:t>i</a:t>
            </a:r>
            <a:r>
              <a:rPr kumimoji="1" lang="en-US" altLang="ko-KR" dirty="0"/>
              <a:t> in range(1000):</a:t>
            </a:r>
          </a:p>
          <a:p>
            <a:pPr marL="0" indent="0">
              <a:buNone/>
            </a:pPr>
            <a:r>
              <a:rPr kumimoji="1" lang="en-US" altLang="ko-KR" dirty="0"/>
              <a:t>	</a:t>
            </a:r>
            <a:r>
              <a:rPr kumimoji="1" lang="en-US" altLang="ko-KR" dirty="0" err="1"/>
              <a:t>batch_xs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batch_ys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mnist.train.next_batch</a:t>
            </a:r>
            <a:r>
              <a:rPr kumimoji="1" lang="en-US" altLang="ko-KR" dirty="0"/>
              <a:t>(100)</a:t>
            </a:r>
          </a:p>
          <a:p>
            <a:pPr marL="0" indent="0">
              <a:buNone/>
            </a:pPr>
            <a:r>
              <a:rPr kumimoji="1" lang="en-US" altLang="ko-KR" dirty="0"/>
              <a:t>	</a:t>
            </a:r>
            <a:r>
              <a:rPr kumimoji="1" lang="en-US" altLang="ko-KR" dirty="0" err="1"/>
              <a:t>sess.run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train_step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feed_dict</a:t>
            </a:r>
            <a:r>
              <a:rPr kumimoji="1" lang="en-US" altLang="ko-KR" dirty="0"/>
              <a:t>={x: </a:t>
            </a:r>
            <a:r>
              <a:rPr kumimoji="1" lang="en-US" altLang="ko-KR" dirty="0" err="1"/>
              <a:t>batch_xs</a:t>
            </a:r>
            <a:r>
              <a:rPr kumimoji="1" lang="en-US" altLang="ko-KR" dirty="0"/>
              <a:t>, y_: </a:t>
            </a:r>
            <a:r>
              <a:rPr kumimoji="1" lang="en-US" altLang="ko-KR" dirty="0" err="1"/>
              <a:t>batch_ys</a:t>
            </a:r>
            <a:r>
              <a:rPr kumimoji="1" lang="en-US" altLang="ko-KR" dirty="0"/>
              <a:t>})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# 1000</a:t>
            </a:r>
            <a:r>
              <a:rPr kumimoji="1" lang="ko-KR" altLang="en-US" dirty="0"/>
              <a:t>번 반복</a:t>
            </a:r>
            <a:endParaRPr kumimoji="1" lang="en-US" altLang="ko-KR" dirty="0"/>
          </a:p>
          <a:p>
            <a:pPr marL="0" indent="0">
              <a:buNone/>
            </a:pPr>
            <a:r>
              <a:rPr lang="en-US" altLang="ko-KR" dirty="0"/>
              <a:t># </a:t>
            </a:r>
            <a:r>
              <a:rPr lang="ko-KR" altLang="en-US" dirty="0"/>
              <a:t>각 반복 단계마다</a:t>
            </a:r>
            <a:r>
              <a:rPr lang="en-US" altLang="ko-KR" dirty="0"/>
              <a:t>, </a:t>
            </a:r>
            <a:r>
              <a:rPr lang="ko-KR" altLang="en-US" dirty="0"/>
              <a:t>학습 </a:t>
            </a:r>
            <a:r>
              <a:rPr lang="ko-KR" altLang="en-US" dirty="0" err="1"/>
              <a:t>세트로부터</a:t>
            </a:r>
            <a:r>
              <a:rPr lang="ko-KR" altLang="en-US" dirty="0"/>
              <a:t> </a:t>
            </a:r>
            <a:r>
              <a:rPr lang="en-US" altLang="ko-KR" dirty="0"/>
              <a:t>100</a:t>
            </a:r>
            <a:r>
              <a:rPr lang="ko-KR" altLang="en-US" dirty="0"/>
              <a:t>개의 무작위 데이터들의 일괄 처리</a:t>
            </a:r>
            <a:r>
              <a:rPr lang="en-US" altLang="ko-KR" dirty="0"/>
              <a:t>(batch)</a:t>
            </a:r>
            <a:r>
              <a:rPr lang="ko-KR" altLang="en-US" dirty="0"/>
              <a:t>들을 가져옴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# placeholders</a:t>
            </a:r>
            <a:r>
              <a:rPr lang="ko-KR" altLang="en-US" dirty="0" err="1"/>
              <a:t>를</a:t>
            </a:r>
            <a:r>
              <a:rPr lang="ko-KR" altLang="en-US" dirty="0"/>
              <a:t> 대체하기 위한 일괄 처리 데이터에 </a:t>
            </a:r>
            <a:r>
              <a:rPr lang="en-US" altLang="ko-KR" dirty="0" err="1"/>
              <a:t>train_step</a:t>
            </a:r>
            <a:r>
              <a:rPr lang="en-US" altLang="ko-KR" dirty="0"/>
              <a:t> Feeding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92230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E824BC-C8D8-5741-A76A-3CC7CF76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7.</a:t>
            </a:r>
            <a:r>
              <a:rPr kumimoji="1" lang="ko-KR" altLang="en-US" dirty="0"/>
              <a:t> 모델 평가하기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5403EF-F412-A044-80D4-96584967A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096586" cy="3880773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ko-KR" dirty="0" err="1"/>
              <a:t>correct_prediction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tf.equal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tf.argmax</a:t>
            </a:r>
            <a:r>
              <a:rPr kumimoji="1" lang="en-US" altLang="ko-KR" dirty="0"/>
              <a:t>(y,1), </a:t>
            </a:r>
            <a:r>
              <a:rPr kumimoji="1" lang="en-US" altLang="ko-KR" dirty="0" err="1"/>
              <a:t>tf.argmax</a:t>
            </a:r>
            <a:r>
              <a:rPr kumimoji="1" lang="en-US" altLang="ko-KR" dirty="0"/>
              <a:t>(y_,1))</a:t>
            </a:r>
          </a:p>
          <a:p>
            <a:pPr marL="0" indent="0">
              <a:buNone/>
            </a:pPr>
            <a:r>
              <a:rPr kumimoji="1" lang="en-US" altLang="ko-KR" dirty="0"/>
              <a:t>accuracy = </a:t>
            </a:r>
            <a:r>
              <a:rPr kumimoji="1" lang="en-US" altLang="ko-KR" dirty="0" err="1"/>
              <a:t>tf.reduce_mean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tf.cast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correct_prediction</a:t>
            </a:r>
            <a:r>
              <a:rPr kumimoji="1" lang="en-US" altLang="ko-KR" dirty="0"/>
              <a:t>, tf.float32))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# </a:t>
            </a:r>
            <a:r>
              <a:rPr lang="en-US" altLang="ko-KR" dirty="0" err="1"/>
              <a:t>tf.argmax</a:t>
            </a:r>
            <a:r>
              <a:rPr lang="ko-KR" altLang="en-US" dirty="0"/>
              <a:t>는 특정한 축을 따라 가장 큰 원소의 색인을 알려줌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#</a:t>
            </a:r>
            <a:r>
              <a:rPr lang="ko-KR" altLang="en-US" dirty="0"/>
              <a:t> 즉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훈련데이터</a:t>
            </a:r>
            <a:r>
              <a:rPr lang="ko-KR" altLang="en-US" dirty="0"/>
              <a:t> </a:t>
            </a:r>
            <a:r>
              <a:rPr lang="en-US" altLang="ko-KR" dirty="0"/>
              <a:t>y</a:t>
            </a:r>
            <a:r>
              <a:rPr lang="ko-KR" altLang="en-US" dirty="0"/>
              <a:t>가 실제 데이터</a:t>
            </a:r>
            <a:r>
              <a:rPr lang="en-US" altLang="ko-KR" dirty="0"/>
              <a:t>y_</a:t>
            </a:r>
            <a:r>
              <a:rPr lang="ko-KR" altLang="en-US" dirty="0"/>
              <a:t>와 같은지 </a:t>
            </a:r>
            <a:r>
              <a:rPr lang="en-US" altLang="ko-KR" dirty="0"/>
              <a:t>equal</a:t>
            </a:r>
            <a:r>
              <a:rPr lang="ko-KR" altLang="en-US" dirty="0"/>
              <a:t>로 비교</a:t>
            </a:r>
            <a:r>
              <a:rPr lang="en-US" altLang="ko-KR" dirty="0"/>
              <a:t>.</a:t>
            </a:r>
            <a:r>
              <a:rPr lang="ko-KR" altLang="en-US" dirty="0"/>
              <a:t> 같으면 </a:t>
            </a:r>
            <a:r>
              <a:rPr lang="en-US" altLang="ko-KR" dirty="0"/>
              <a:t>true, </a:t>
            </a:r>
            <a:r>
              <a:rPr lang="ko-KR" altLang="en-US" dirty="0"/>
              <a:t>다르면 </a:t>
            </a:r>
            <a:r>
              <a:rPr lang="en-US" altLang="ko-KR" dirty="0"/>
              <a:t>false</a:t>
            </a:r>
          </a:p>
          <a:p>
            <a:pPr marL="0" indent="0">
              <a:buNone/>
            </a:pPr>
            <a:r>
              <a:rPr lang="en-US" altLang="ko-KR" dirty="0"/>
              <a:t>#</a:t>
            </a:r>
            <a:r>
              <a:rPr lang="ko-KR" altLang="en-US" dirty="0"/>
              <a:t> </a:t>
            </a:r>
            <a:r>
              <a:rPr kumimoji="1" lang="en-US" altLang="ko-KR" dirty="0" err="1"/>
              <a:t>correct_prediction</a:t>
            </a:r>
            <a:r>
              <a:rPr kumimoji="1" lang="ko-KR" altLang="en-US" dirty="0"/>
              <a:t>는 </a:t>
            </a:r>
            <a:r>
              <a:rPr kumimoji="1" lang="ko-KR" altLang="en-US" dirty="0" err="1"/>
              <a:t>정답여부를</a:t>
            </a:r>
            <a:r>
              <a:rPr kumimoji="1" lang="ko-KR" altLang="en-US" dirty="0"/>
              <a:t> </a:t>
            </a:r>
            <a:r>
              <a:rPr kumimoji="1" lang="en-US" altLang="ko-KR" dirty="0"/>
              <a:t>true, false</a:t>
            </a:r>
            <a:r>
              <a:rPr kumimoji="1" lang="ko-KR" altLang="en-US" dirty="0"/>
              <a:t>로 가지고 있음</a:t>
            </a:r>
            <a:r>
              <a:rPr kumimoji="1" lang="en-US" altLang="ko-KR" dirty="0"/>
              <a:t>. Cast</a:t>
            </a:r>
            <a:r>
              <a:rPr kumimoji="1" lang="ko-KR" altLang="en-US" dirty="0"/>
              <a:t>는 이를 </a:t>
            </a:r>
            <a:r>
              <a:rPr kumimoji="1" lang="en-US" altLang="ko-KR" dirty="0"/>
              <a:t>1,</a:t>
            </a:r>
            <a:r>
              <a:rPr kumimoji="1" lang="ko-KR" altLang="en-US" dirty="0"/>
              <a:t> </a:t>
            </a:r>
            <a:r>
              <a:rPr kumimoji="1" lang="en-US" altLang="ko-KR" dirty="0"/>
              <a:t>0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바꿔줌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reduce_mean</a:t>
            </a:r>
            <a:r>
              <a:rPr kumimoji="1" lang="ko-KR" altLang="en-US" dirty="0"/>
              <a:t>은 이 </a:t>
            </a:r>
            <a:r>
              <a:rPr kumimoji="1" lang="en-US" altLang="ko-KR" dirty="0"/>
              <a:t>1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0</a:t>
            </a:r>
            <a:r>
              <a:rPr kumimoji="1" lang="ko-KR" altLang="en-US" dirty="0"/>
              <a:t> 의 값들의 평균을 </a:t>
            </a:r>
            <a:r>
              <a:rPr kumimoji="1" lang="ko-KR" altLang="en-US" dirty="0" err="1"/>
              <a:t>구해줌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ko-KR" altLang="en-US" dirty="0"/>
              <a:t> </a:t>
            </a:r>
            <a:r>
              <a:rPr kumimoji="1" lang="en-US" altLang="ko-KR" dirty="0"/>
              <a:t>ex) </a:t>
            </a:r>
            <a:r>
              <a:rPr lang="en-US" altLang="ko-KR" dirty="0"/>
              <a:t>[True, False, True, True]</a:t>
            </a:r>
            <a:r>
              <a:rPr lang="ko-KR" altLang="en-US" dirty="0"/>
              <a:t>는 </a:t>
            </a:r>
            <a:r>
              <a:rPr lang="en-US" altLang="ko-KR" dirty="0"/>
              <a:t>[1,0,1,1]</a:t>
            </a:r>
            <a:r>
              <a:rPr lang="ko-KR" altLang="en-US" dirty="0"/>
              <a:t> 이 되고 평균값은 </a:t>
            </a:r>
            <a:r>
              <a:rPr lang="en-US" altLang="ko-KR" dirty="0"/>
              <a:t>0.75</a:t>
            </a:r>
            <a:r>
              <a:rPr lang="ko-KR" altLang="en-US" dirty="0"/>
              <a:t> 이 됨</a:t>
            </a:r>
            <a:endParaRPr lang="en-US" altLang="ko-KR" dirty="0"/>
          </a:p>
          <a:p>
            <a:pPr marL="0" indent="0">
              <a:buNone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956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E824BC-C8D8-5741-A76A-3CC7CF76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프로그램 </a:t>
            </a:r>
            <a:r>
              <a:rPr kumimoji="1" lang="ko-KR" altLang="en-US" dirty="0" err="1"/>
              <a:t>짜보기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8.</a:t>
            </a:r>
            <a:r>
              <a:rPr kumimoji="1" lang="ko-KR" altLang="en-US" dirty="0"/>
              <a:t> 결과 출력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5403EF-F412-A044-80D4-96584967A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print(</a:t>
            </a:r>
            <a:r>
              <a:rPr kumimoji="1" lang="en-US" altLang="ko-KR" dirty="0" err="1"/>
              <a:t>sess.run</a:t>
            </a:r>
            <a:r>
              <a:rPr kumimoji="1" lang="en-US" altLang="ko-KR" dirty="0"/>
              <a:t>(accuracy, </a:t>
            </a:r>
            <a:r>
              <a:rPr kumimoji="1" lang="en-US" altLang="ko-KR" dirty="0" err="1"/>
              <a:t>feed_dict</a:t>
            </a:r>
            <a:r>
              <a:rPr kumimoji="1" lang="en-US" altLang="ko-KR" dirty="0"/>
              <a:t>={x: </a:t>
            </a:r>
            <a:r>
              <a:rPr kumimoji="1" lang="en-US" altLang="ko-KR" dirty="0" err="1"/>
              <a:t>mnist.test.images</a:t>
            </a:r>
            <a:r>
              <a:rPr kumimoji="1" lang="en-US" altLang="ko-KR" dirty="0"/>
              <a:t>, y_: </a:t>
            </a:r>
            <a:r>
              <a:rPr kumimoji="1" lang="en-US" altLang="ko-KR" dirty="0" err="1"/>
              <a:t>mnist.test.labels</a:t>
            </a:r>
            <a:r>
              <a:rPr kumimoji="1" lang="en-US" altLang="ko-KR" dirty="0"/>
              <a:t>}))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#</a:t>
            </a:r>
            <a:r>
              <a:rPr kumimoji="1" lang="ko-KR" altLang="en-US" dirty="0"/>
              <a:t>마지막으로 정확도 </a:t>
            </a:r>
            <a:r>
              <a:rPr kumimoji="1" lang="en-US" altLang="ko-KR" dirty="0"/>
              <a:t>accuracy </a:t>
            </a:r>
            <a:r>
              <a:rPr kumimoji="1" lang="ko-KR" altLang="en-US" dirty="0"/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21517201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FB5FCF-EC04-D84B-9F05-59DD665CB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결과 분석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BEE935-0305-8642-A715-89F4E7F52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대략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 정도가 나옴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좋은 모델인가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아니다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최적화 시키는 방법은</a:t>
            </a:r>
            <a:r>
              <a:rPr kumimoji="1" lang="en-US" altLang="ko-KR" dirty="0"/>
              <a:t>?</a:t>
            </a:r>
          </a:p>
          <a:p>
            <a:pPr lvl="1"/>
            <a:r>
              <a:rPr kumimoji="1" lang="ko-KR" altLang="en-US" dirty="0"/>
              <a:t>크로스엔트로피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경사하강법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학습횟수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데이터셋의</a:t>
            </a:r>
            <a:r>
              <a:rPr kumimoji="1" lang="ko-KR" altLang="en-US" dirty="0"/>
              <a:t> 분리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오버피팅</a:t>
            </a:r>
            <a:r>
              <a:rPr kumimoji="1" lang="ko-KR" altLang="en-US" dirty="0"/>
              <a:t> 등</a:t>
            </a:r>
            <a:r>
              <a:rPr kumimoji="1" lang="en-US" altLang="ko-KR"/>
              <a:t>…</a:t>
            </a:r>
          </a:p>
          <a:p>
            <a:r>
              <a:rPr kumimoji="1" lang="ko-KR" altLang="en-US" dirty="0"/>
              <a:t>좀더 최적화 시키면 </a:t>
            </a:r>
            <a:r>
              <a:rPr kumimoji="1" lang="en-US" altLang="ko-KR" dirty="0"/>
              <a:t>99%</a:t>
            </a:r>
            <a:r>
              <a:rPr kumimoji="1" lang="ko-KR" altLang="en-US" dirty="0"/>
              <a:t> 이상도 가능하다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3065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38047-338F-3D40-8F2A-5C0EEC549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4. </a:t>
            </a:r>
            <a:r>
              <a:rPr kumimoji="1" lang="ko-KR" altLang="en-US" dirty="0"/>
              <a:t>프로그램 구성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BC0FA8-8A76-A943-9AB1-D613348F7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Dataset loading : </a:t>
            </a:r>
            <a:r>
              <a:rPr kumimoji="1" lang="ko-KR" altLang="en-US" dirty="0" err="1"/>
              <a:t>손글씨</a:t>
            </a:r>
            <a:r>
              <a:rPr kumimoji="1" lang="ko-KR" altLang="en-US" dirty="0"/>
              <a:t> 데이터 들을 </a:t>
            </a:r>
            <a:r>
              <a:rPr kumimoji="1" lang="en-US" altLang="ko-KR" dirty="0"/>
              <a:t>loading</a:t>
            </a:r>
            <a:r>
              <a:rPr kumimoji="1" lang="ko-KR" altLang="en-US" dirty="0"/>
              <a:t>해 온다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R" dirty="0"/>
              <a:t>Set up model : </a:t>
            </a:r>
            <a:r>
              <a:rPr kumimoji="1" lang="ko-KR" altLang="en-US" dirty="0"/>
              <a:t>그래프 구성을 위한 변수와 </a:t>
            </a:r>
            <a:r>
              <a:rPr kumimoji="1" lang="ko-KR" altLang="en-US" dirty="0" err="1"/>
              <a:t>함수등을</a:t>
            </a:r>
            <a:r>
              <a:rPr kumimoji="1" lang="ko-KR" altLang="en-US" dirty="0"/>
              <a:t> 만든다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/>
              <a:t>Session : </a:t>
            </a:r>
            <a:r>
              <a:rPr kumimoji="1" lang="ko-KR" altLang="en-US" dirty="0"/>
              <a:t>세션을 준비하고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변수를 초기화 시킨다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4.</a:t>
            </a:r>
            <a:r>
              <a:rPr kumimoji="1" lang="ko-KR" altLang="en-US" dirty="0"/>
              <a:t> </a:t>
            </a:r>
            <a:r>
              <a:rPr kumimoji="1" lang="en-US" altLang="ko-KR" dirty="0"/>
              <a:t>Learning : </a:t>
            </a:r>
            <a:r>
              <a:rPr kumimoji="1" lang="ko-KR" altLang="en-US" dirty="0"/>
              <a:t>적당한 횟수로 모델을 학습시킨다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5.</a:t>
            </a:r>
            <a:r>
              <a:rPr kumimoji="1" lang="ko-KR" altLang="en-US" dirty="0"/>
              <a:t> </a:t>
            </a:r>
            <a:r>
              <a:rPr kumimoji="1" lang="en-US" altLang="ko-KR" dirty="0"/>
              <a:t>Validation : </a:t>
            </a:r>
            <a:r>
              <a:rPr kumimoji="1" lang="ko-KR" altLang="en-US" dirty="0"/>
              <a:t>학습한 모델이 얼마나 정확한지 평가한다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6.</a:t>
            </a:r>
            <a:r>
              <a:rPr kumimoji="1" lang="ko-KR" altLang="en-US" dirty="0"/>
              <a:t> </a:t>
            </a:r>
            <a:r>
              <a:rPr kumimoji="1" lang="en-US" altLang="ko-KR" dirty="0"/>
              <a:t>Result : </a:t>
            </a:r>
            <a:r>
              <a:rPr kumimoji="1" lang="ko-KR" altLang="en-US" dirty="0"/>
              <a:t>결과를 출력한다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4833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9EF4C8-BB12-0B49-B61A-5183C73A1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Name </a:t>
            </a:r>
            <a:r>
              <a:rPr kumimoji="1" lang="ko-KR" altLang="en-US" dirty="0"/>
              <a:t>이 왜 필요한가요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AB30D7-8B09-D64A-AE8B-BF3E8955B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import </a:t>
            </a:r>
            <a:r>
              <a:rPr kumimoji="1" lang="en-US" altLang="ko-KR" dirty="0" err="1"/>
              <a:t>tensorflow</a:t>
            </a:r>
            <a:r>
              <a:rPr kumimoji="1" lang="en-US" altLang="ko-KR" dirty="0"/>
              <a:t> as </a:t>
            </a:r>
            <a:r>
              <a:rPr kumimoji="1" lang="en-US" altLang="ko-KR" dirty="0" err="1"/>
              <a:t>tf</a:t>
            </a:r>
            <a:endParaRPr kumimoji="1" lang="en-US" altLang="ko-KR" dirty="0"/>
          </a:p>
          <a:p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 err="1"/>
              <a:t>my_const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tf.constant</a:t>
            </a:r>
            <a:r>
              <a:rPr kumimoji="1" lang="en-US" altLang="ko-KR" dirty="0"/>
              <a:t>([1.0, 2.0], name="</a:t>
            </a:r>
            <a:r>
              <a:rPr kumimoji="1" lang="en-US" altLang="ko-KR" dirty="0" err="1"/>
              <a:t>my_const</a:t>
            </a:r>
            <a:r>
              <a:rPr kumimoji="1" lang="en-US" altLang="ko-KR" dirty="0"/>
              <a:t>")</a:t>
            </a:r>
          </a:p>
          <a:p>
            <a:pPr marL="0" indent="0">
              <a:buNone/>
            </a:pPr>
            <a:r>
              <a:rPr kumimoji="1" lang="en-US" altLang="ko-KR" dirty="0" err="1"/>
              <a:t>your_const</a:t>
            </a:r>
            <a:r>
              <a:rPr kumimoji="1" lang="en-US" altLang="ko-KR" dirty="0"/>
              <a:t> = </a:t>
            </a:r>
            <a:r>
              <a:rPr kumimoji="1" lang="en-US" altLang="ko-KR" dirty="0" err="1"/>
              <a:t>tf.constant</a:t>
            </a:r>
            <a:r>
              <a:rPr kumimoji="1" lang="en-US" altLang="ko-KR" dirty="0"/>
              <a:t>([2.0, 3.0], name="</a:t>
            </a:r>
            <a:r>
              <a:rPr kumimoji="1" lang="en-US" altLang="ko-KR" dirty="0" err="1"/>
              <a:t>your_const</a:t>
            </a:r>
            <a:r>
              <a:rPr kumimoji="1" lang="en-US" altLang="ko-KR" dirty="0"/>
              <a:t>")</a:t>
            </a:r>
          </a:p>
          <a:p>
            <a:pPr marL="0" indent="0">
              <a:buNone/>
            </a:pPr>
            <a:r>
              <a:rPr kumimoji="1" lang="en-US" altLang="ko-KR" dirty="0"/>
              <a:t>print (</a:t>
            </a:r>
            <a:r>
              <a:rPr kumimoji="1" lang="en-US" altLang="ko-KR" dirty="0" err="1"/>
              <a:t>tf.get_default_graph</a:t>
            </a:r>
            <a:r>
              <a:rPr kumimoji="1" lang="en-US" altLang="ko-KR" dirty="0"/>
              <a:t>().</a:t>
            </a:r>
            <a:r>
              <a:rPr kumimoji="1" lang="en-US" altLang="ko-KR" dirty="0" err="1"/>
              <a:t>as_graph_def</a:t>
            </a:r>
            <a:r>
              <a:rPr kumimoji="1" lang="en-US" altLang="ko-KR" dirty="0"/>
              <a:t>())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7A3646AB-E636-B14F-BA62-DD24F35244E7}"/>
              </a:ext>
            </a:extLst>
          </p:cNvPr>
          <p:cNvSpPr txBox="1">
            <a:spLocks/>
          </p:cNvSpPr>
          <p:nvPr/>
        </p:nvSpPr>
        <p:spPr>
          <a:xfrm>
            <a:off x="677334" y="1477612"/>
            <a:ext cx="8596668" cy="68297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전반적으로 그래프의 큰 그림을 </a:t>
            </a:r>
            <a:r>
              <a:rPr lang="ko-KR" altLang="en-US" dirty="0" err="1"/>
              <a:t>볼때</a:t>
            </a:r>
            <a:r>
              <a:rPr lang="ko-KR" altLang="en-US" dirty="0"/>
              <a:t> 직관을 제공해준다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이런 느낌 때문이지 않을까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79220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EEA0D-18F7-B34A-9F45-BBCCEEC975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Fetches &amp; Feeds</a:t>
            </a:r>
            <a:r>
              <a:rPr kumimoji="1" lang="ko-KR" altLang="en-US" dirty="0"/>
              <a:t>  </a:t>
            </a:r>
            <a:br>
              <a:rPr kumimoji="1" lang="en-US" altLang="ko-KR" dirty="0"/>
            </a:br>
            <a:r>
              <a:rPr kumimoji="1" lang="ko-KR" altLang="en-US" dirty="0"/>
              <a:t>그리고 </a:t>
            </a:r>
            <a:r>
              <a:rPr kumimoji="1" lang="en-US" altLang="ko-KR" dirty="0"/>
              <a:t>Placeholder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6394D9-323C-7642-9BA0-B188478EE0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Placeholder</a:t>
            </a:r>
            <a:r>
              <a:rPr kumimoji="1" lang="ko-KR" altLang="en-US" dirty="0"/>
              <a:t>는 한국어로는 </a:t>
            </a:r>
            <a:r>
              <a:rPr kumimoji="1" lang="ko-KR" altLang="en-US" dirty="0" err="1"/>
              <a:t>안내문구</a:t>
            </a:r>
            <a:r>
              <a:rPr kumimoji="1" lang="en-US" altLang="ko-KR" dirty="0"/>
              <a:t>?</a:t>
            </a:r>
            <a:r>
              <a:rPr kumimoji="1" lang="ko-KR" altLang="en-US" dirty="0"/>
              <a:t> 정도가 </a:t>
            </a:r>
            <a:r>
              <a:rPr kumimoji="1" lang="ko-KR" altLang="en-US" dirty="0" err="1"/>
              <a:t>될듯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6883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2D7C5A-F663-574C-A1ED-CED66FD25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Fetches</a:t>
            </a:r>
            <a:r>
              <a:rPr kumimoji="1" lang="ko-KR" altLang="en-US" dirty="0"/>
              <a:t>란</a:t>
            </a:r>
            <a:r>
              <a:rPr kumimoji="1" lang="en-US" altLang="ko-KR" dirty="0"/>
              <a:t>? – </a:t>
            </a:r>
            <a:r>
              <a:rPr kumimoji="1" lang="ko-KR" altLang="en-US" dirty="0"/>
              <a:t>가져오기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DB3585-6F19-604B-AA2E-698C29E8B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Tensorflow</a:t>
            </a:r>
            <a:r>
              <a:rPr lang="ko-KR" altLang="en-US" dirty="0"/>
              <a:t>의 </a:t>
            </a:r>
            <a:r>
              <a:rPr lang="en-US" altLang="ko-KR" dirty="0"/>
              <a:t>run</a:t>
            </a:r>
            <a:r>
              <a:rPr lang="ko-KR" altLang="en-US" dirty="0"/>
              <a:t>의 인수에 변수를 지정해 특정 노드</a:t>
            </a:r>
            <a:r>
              <a:rPr lang="en-US" altLang="ko-KR" dirty="0"/>
              <a:t>(</a:t>
            </a:r>
            <a:r>
              <a:rPr lang="ko-KR" altLang="en-US" dirty="0"/>
              <a:t>작업</a:t>
            </a:r>
            <a:r>
              <a:rPr lang="en-US" altLang="ko-KR" dirty="0"/>
              <a:t>)</a:t>
            </a:r>
            <a:r>
              <a:rPr lang="ko-KR" altLang="en-US" dirty="0"/>
              <a:t>의 실행을 </a:t>
            </a:r>
            <a:r>
              <a:rPr lang="ko-KR" altLang="en-US" dirty="0" err="1"/>
              <a:t>요청하는것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Ex) </a:t>
            </a:r>
            <a:r>
              <a:rPr kumimoji="1" lang="en-US" altLang="ko-KR" dirty="0" err="1"/>
              <a:t>sess.run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init</a:t>
            </a:r>
            <a:r>
              <a:rPr kumimoji="1" lang="en-US" altLang="ko-KR" dirty="0"/>
              <a:t>)</a:t>
            </a:r>
            <a:endParaRPr lang="en-US" altLang="ko-KR" dirty="0"/>
          </a:p>
          <a:p>
            <a:r>
              <a:rPr lang="en-US" altLang="ko-KR" dirty="0" err="1"/>
              <a:t>Tensorflow</a:t>
            </a:r>
            <a:r>
              <a:rPr lang="ko-KR" altLang="en-US" dirty="0"/>
              <a:t>는 노드 간 필요한 노드만 연산한다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작업의 결과를 가져오기 위해 </a:t>
            </a:r>
            <a:r>
              <a:rPr lang="en-US" altLang="ko-KR" dirty="0"/>
              <a:t>Session </a:t>
            </a:r>
            <a:r>
              <a:rPr lang="ko-KR" altLang="en-US" dirty="0"/>
              <a:t>오브젝트에서 </a:t>
            </a:r>
            <a:r>
              <a:rPr lang="en-US" altLang="ko-KR" dirty="0"/>
              <a:t>run()</a:t>
            </a:r>
            <a:r>
              <a:rPr lang="ko-KR" altLang="en-US" dirty="0"/>
              <a:t>을 호출해서 </a:t>
            </a:r>
            <a:r>
              <a:rPr lang="en-US" altLang="ko-KR" dirty="0"/>
              <a:t>graph</a:t>
            </a:r>
            <a:r>
              <a:rPr lang="ko-KR" altLang="en-US" dirty="0" err="1"/>
              <a:t>를</a:t>
            </a:r>
            <a:r>
              <a:rPr lang="ko-KR" altLang="en-US" dirty="0"/>
              <a:t> 실행하고 </a:t>
            </a:r>
            <a:r>
              <a:rPr lang="en-US" altLang="ko-KR" dirty="0"/>
              <a:t>tensor</a:t>
            </a:r>
            <a:r>
              <a:rPr lang="ko-KR" altLang="en-US" dirty="0"/>
              <a:t>로 결과값을 끌어냅니다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하나의 노드 뿐 아니라 복수의 </a:t>
            </a:r>
            <a:r>
              <a:rPr lang="en-US" altLang="ko-KR" dirty="0"/>
              <a:t>tensor</a:t>
            </a:r>
            <a:r>
              <a:rPr lang="ko-KR" altLang="en-US" dirty="0" err="1"/>
              <a:t>를</a:t>
            </a:r>
            <a:r>
              <a:rPr lang="ko-KR" altLang="en-US" dirty="0"/>
              <a:t> 받아올 수도 있습니다</a:t>
            </a:r>
            <a:r>
              <a:rPr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6011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A6C5F9-77AD-B948-AE99-311C794B3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이 코드에서 </a:t>
            </a:r>
            <a:r>
              <a:rPr kumimoji="1" lang="en-US" altLang="ko-KR" dirty="0"/>
              <a:t>a</a:t>
            </a:r>
            <a:r>
              <a:rPr kumimoji="1" lang="ko-KR" altLang="en-US" dirty="0"/>
              <a:t>의 값을 </a:t>
            </a:r>
            <a:r>
              <a:rPr kumimoji="1" lang="ko-KR" altLang="en-US" dirty="0" err="1"/>
              <a:t>세션실행</a:t>
            </a:r>
            <a:r>
              <a:rPr kumimoji="1" lang="ko-KR" altLang="en-US" dirty="0"/>
              <a:t> 후 바꾸고 싶다면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26F921-2BAC-9A40-BB7D-C5A7E1FB6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altLang="ko-KR" dirty="0"/>
              <a:t>import </a:t>
            </a:r>
            <a:r>
              <a:rPr lang="en-US" altLang="ko-KR" dirty="0" err="1"/>
              <a:t>tensorflow</a:t>
            </a:r>
            <a:r>
              <a:rPr lang="en-US" altLang="ko-KR" dirty="0"/>
              <a:t> as </a:t>
            </a:r>
            <a:r>
              <a:rPr lang="en-US" altLang="ko-KR" dirty="0" err="1"/>
              <a:t>tf</a:t>
            </a:r>
            <a:endParaRPr lang="en-US" altLang="ko-KR" dirty="0"/>
          </a:p>
          <a:p>
            <a:pPr marL="0" indent="0" fontAlgn="base">
              <a:buNone/>
            </a:pPr>
            <a:r>
              <a:rPr lang="en-US" altLang="ko-KR" dirty="0"/>
              <a:t> </a:t>
            </a:r>
          </a:p>
          <a:p>
            <a:pPr marL="0" indent="0" fontAlgn="base">
              <a:buNone/>
            </a:pPr>
            <a:r>
              <a:rPr lang="en-US" altLang="ko-KR" dirty="0"/>
              <a:t>a = </a:t>
            </a:r>
            <a:r>
              <a:rPr lang="en-US" altLang="ko-KR" dirty="0" err="1"/>
              <a:t>tf.constant</a:t>
            </a:r>
            <a:r>
              <a:rPr lang="en-US" altLang="ko-KR" dirty="0"/>
              <a:t>(5,name='</a:t>
            </a:r>
            <a:r>
              <a:rPr lang="en-US" altLang="ko-KR" dirty="0" err="1"/>
              <a:t>input_a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b = </a:t>
            </a:r>
            <a:r>
              <a:rPr lang="en-US" altLang="ko-KR" dirty="0" err="1"/>
              <a:t>tf.constant</a:t>
            </a:r>
            <a:r>
              <a:rPr lang="en-US" altLang="ko-KR" dirty="0"/>
              <a:t>(7,name='</a:t>
            </a:r>
            <a:r>
              <a:rPr lang="en-US" altLang="ko-KR" dirty="0" err="1"/>
              <a:t>input_b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 </a:t>
            </a:r>
          </a:p>
          <a:p>
            <a:pPr marL="0" indent="0" fontAlgn="base">
              <a:buNone/>
            </a:pPr>
            <a:r>
              <a:rPr lang="en-US" altLang="ko-KR" dirty="0"/>
              <a:t>c = </a:t>
            </a:r>
            <a:r>
              <a:rPr lang="en-US" altLang="ko-KR" dirty="0" err="1"/>
              <a:t>tf.multiply</a:t>
            </a:r>
            <a:r>
              <a:rPr lang="en-US" altLang="ko-KR" dirty="0"/>
              <a:t>(</a:t>
            </a:r>
            <a:r>
              <a:rPr lang="en-US" altLang="ko-KR" dirty="0" err="1"/>
              <a:t>a,b,name</a:t>
            </a:r>
            <a:r>
              <a:rPr lang="en-US" altLang="ko-KR" dirty="0"/>
              <a:t>='</a:t>
            </a:r>
            <a:r>
              <a:rPr lang="en-US" altLang="ko-KR" dirty="0" err="1"/>
              <a:t>mul_c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d = </a:t>
            </a:r>
            <a:r>
              <a:rPr lang="en-US" altLang="ko-KR" dirty="0" err="1"/>
              <a:t>tf.add</a:t>
            </a:r>
            <a:r>
              <a:rPr lang="en-US" altLang="ko-KR" dirty="0"/>
              <a:t>(</a:t>
            </a:r>
            <a:r>
              <a:rPr lang="en-US" altLang="ko-KR" dirty="0" err="1"/>
              <a:t>a,b,name</a:t>
            </a:r>
            <a:r>
              <a:rPr lang="en-US" altLang="ko-KR" dirty="0"/>
              <a:t>='</a:t>
            </a:r>
            <a:r>
              <a:rPr lang="en-US" altLang="ko-KR" dirty="0" err="1"/>
              <a:t>add_d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e = </a:t>
            </a:r>
            <a:r>
              <a:rPr lang="en-US" altLang="ko-KR" dirty="0" err="1"/>
              <a:t>tf.add</a:t>
            </a:r>
            <a:r>
              <a:rPr lang="en-US" altLang="ko-KR" dirty="0"/>
              <a:t>(</a:t>
            </a:r>
            <a:r>
              <a:rPr lang="en-US" altLang="ko-KR" dirty="0" err="1"/>
              <a:t>c,d,name</a:t>
            </a:r>
            <a:r>
              <a:rPr lang="en-US" altLang="ko-KR" dirty="0"/>
              <a:t>='</a:t>
            </a:r>
            <a:r>
              <a:rPr lang="en-US" altLang="ko-KR" dirty="0" err="1"/>
              <a:t>add_e</a:t>
            </a:r>
            <a:r>
              <a:rPr lang="en-US" altLang="ko-KR" dirty="0"/>
              <a:t>')</a:t>
            </a:r>
          </a:p>
          <a:p>
            <a:pPr marL="0" indent="0" fontAlgn="base">
              <a:buNone/>
            </a:pPr>
            <a:r>
              <a:rPr lang="en-US" altLang="ko-KR" dirty="0"/>
              <a:t> </a:t>
            </a:r>
          </a:p>
          <a:p>
            <a:pPr marL="0" indent="0" fontAlgn="base">
              <a:buNone/>
            </a:pPr>
            <a:r>
              <a:rPr lang="en-US" altLang="ko-KR" dirty="0" err="1"/>
              <a:t>sess</a:t>
            </a:r>
            <a:r>
              <a:rPr lang="en-US" altLang="ko-KR" dirty="0"/>
              <a:t> = </a:t>
            </a:r>
            <a:r>
              <a:rPr lang="en-US" altLang="ko-KR" dirty="0" err="1"/>
              <a:t>tf.Session</a:t>
            </a:r>
            <a:r>
              <a:rPr lang="en-US" altLang="ko-KR" dirty="0"/>
              <a:t>()</a:t>
            </a:r>
          </a:p>
          <a:p>
            <a:pPr marL="0" indent="0" fontAlgn="base">
              <a:buNone/>
            </a:pPr>
            <a:r>
              <a:rPr lang="en-US" altLang="ko-KR" dirty="0"/>
              <a:t>print(</a:t>
            </a:r>
            <a:r>
              <a:rPr lang="en-US" altLang="ko-KR" dirty="0" err="1"/>
              <a:t>sess.run</a:t>
            </a:r>
            <a:r>
              <a:rPr lang="en-US" altLang="ko-KR" dirty="0"/>
              <a:t>(e))</a:t>
            </a:r>
          </a:p>
          <a:p>
            <a:pPr marL="0" indent="0">
              <a:buNone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2642866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1594</TotalTime>
  <Words>1919</Words>
  <Application>Microsoft Macintosh PowerPoint</Application>
  <PresentationFormat>와이드스크린</PresentationFormat>
  <Paragraphs>289</Paragraphs>
  <Slides>44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0" baseType="lpstr">
      <vt:lpstr>맑은 고딕</vt:lpstr>
      <vt:lpstr>HY그래픽M</vt:lpstr>
      <vt:lpstr>Arial</vt:lpstr>
      <vt:lpstr>Trebuchet MS</vt:lpstr>
      <vt:lpstr>Wingdings 3</vt:lpstr>
      <vt:lpstr>패싯</vt:lpstr>
      <vt:lpstr>Python 수업 4회차</vt:lpstr>
      <vt:lpstr>1. 포함관계표현</vt:lpstr>
      <vt:lpstr>2. 머신러닝 프로그램의 단계</vt:lpstr>
      <vt:lpstr>3. Tensorflow 그래프에서 점과 선이 의미하는것</vt:lpstr>
      <vt:lpstr>4. 프로그램 구성 과정</vt:lpstr>
      <vt:lpstr>Name 이 왜 필요한가요?</vt:lpstr>
      <vt:lpstr>Fetches &amp; Feeds   그리고 Placeholder</vt:lpstr>
      <vt:lpstr>Fetches란? – 가져오기?</vt:lpstr>
      <vt:lpstr>이 코드에서 a의 값을 세션실행 후 바꾸고 싶다면?</vt:lpstr>
      <vt:lpstr>Feed dictionary</vt:lpstr>
      <vt:lpstr>문제 제기</vt:lpstr>
      <vt:lpstr>Placeholder</vt:lpstr>
      <vt:lpstr>그밖에 알아두면 좋은 것</vt:lpstr>
      <vt:lpstr>데이터 자료형</vt:lpstr>
      <vt:lpstr>수학 작업(Op)</vt:lpstr>
      <vt:lpstr>초기화 함수</vt:lpstr>
      <vt:lpstr>디바이스(Device)</vt:lpstr>
      <vt:lpstr>세션(Session)</vt:lpstr>
      <vt:lpstr>대화형 세션(Interactive session)</vt:lpstr>
      <vt:lpstr>대화형 세션 예시.</vt:lpstr>
      <vt:lpstr>그래프(Graph)</vt:lpstr>
      <vt:lpstr>기본은 끝났다.  본격적으로 짜보자!</vt:lpstr>
      <vt:lpstr>오늘의 목표</vt:lpstr>
      <vt:lpstr>오늘의 목표 – 아래 코드 이해하기</vt:lpstr>
      <vt:lpstr>PowerPoint 프레젠테이션</vt:lpstr>
      <vt:lpstr>Regression(회귀) 와 Classification(분류)</vt:lpstr>
      <vt:lpstr>소프트맥스 회귀란?</vt:lpstr>
      <vt:lpstr>크로스 엔트로피 손실함수란?</vt:lpstr>
      <vt:lpstr>Mnist란?</vt:lpstr>
      <vt:lpstr>Mnist 가져오기(load)</vt:lpstr>
      <vt:lpstr>Mnist dataset 파악하기 – 데이터 크기</vt:lpstr>
      <vt:lpstr>Mnist dataset 파악하기 – 그림으로</vt:lpstr>
      <vt:lpstr>프로그램 짜보기 – 1. Dataset loading </vt:lpstr>
      <vt:lpstr>프로그램 짜보기 – 1. Dataset loading </vt:lpstr>
      <vt:lpstr>프로그램 짜보기 – 2. 모델 구현</vt:lpstr>
      <vt:lpstr>프로그램 짜보기 – 2. 모델 구현</vt:lpstr>
      <vt:lpstr>프로그램 짜보기 – 3. 학습 구현</vt:lpstr>
      <vt:lpstr>프로그램 짜보기 – 3. 학습 구현</vt:lpstr>
      <vt:lpstr>프로그램 짜보기 – 4. 변수 초기화</vt:lpstr>
      <vt:lpstr>프로그램 짜보기 – 5. 세션 실행</vt:lpstr>
      <vt:lpstr>프로그램 짜보기 – 6. 학습 실행</vt:lpstr>
      <vt:lpstr>프로그램 짜보기 – 7. 모델 평가하기</vt:lpstr>
      <vt:lpstr>프로그램 짜보기 – 8. 결과 출력</vt:lpstr>
      <vt:lpstr>결과 분석.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수업 4회차</dc:title>
  <dc:creator>Microsoft Office User</dc:creator>
  <cp:lastModifiedBy>Microsoft Office User</cp:lastModifiedBy>
  <cp:revision>36</cp:revision>
  <dcterms:created xsi:type="dcterms:W3CDTF">2018-12-10T09:04:34Z</dcterms:created>
  <dcterms:modified xsi:type="dcterms:W3CDTF">2018-12-13T05:46:31Z</dcterms:modified>
</cp:coreProperties>
</file>

<file path=docProps/thumbnail.jpeg>
</file>